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256" r:id="rId2"/>
    <p:sldId id="257" r:id="rId3"/>
    <p:sldId id="258" r:id="rId4"/>
    <p:sldId id="260" r:id="rId5"/>
    <p:sldId id="259" r:id="rId6"/>
    <p:sldId id="288" r:id="rId7"/>
    <p:sldId id="261" r:id="rId8"/>
    <p:sldId id="262" r:id="rId9"/>
    <p:sldId id="263" r:id="rId10"/>
    <p:sldId id="266" r:id="rId11"/>
    <p:sldId id="285" r:id="rId12"/>
    <p:sldId id="272" r:id="rId13"/>
    <p:sldId id="273" r:id="rId14"/>
    <p:sldId id="267" r:id="rId15"/>
    <p:sldId id="286" r:id="rId16"/>
    <p:sldId id="274" r:id="rId17"/>
    <p:sldId id="276" r:id="rId18"/>
    <p:sldId id="275" r:id="rId19"/>
    <p:sldId id="271" r:id="rId20"/>
    <p:sldId id="278" r:id="rId21"/>
    <p:sldId id="291" r:id="rId22"/>
    <p:sldId id="287" r:id="rId23"/>
    <p:sldId id="284" r:id="rId24"/>
    <p:sldId id="279" r:id="rId25"/>
    <p:sldId id="280" r:id="rId26"/>
    <p:sldId id="281" r:id="rId27"/>
    <p:sldId id="282" r:id="rId28"/>
    <p:sldId id="283" r:id="rId29"/>
    <p:sldId id="289" r:id="rId30"/>
    <p:sldId id="290" r:id="rId31"/>
    <p:sldId id="269" r:id="rId32"/>
  </p:sldIdLst>
  <p:sldSz cx="9144000" cy="5143500" type="screen16x9"/>
  <p:notesSz cx="6858000" cy="9144000"/>
  <p:embeddedFontLst>
    <p:embeddedFont>
      <p:font typeface="Average" panose="020B0604020202020204" charset="0"/>
      <p:regular r:id="rId34"/>
    </p:embeddedFont>
    <p:embeddedFont>
      <p:font typeface="Century" panose="02040604050505020304" pitchFamily="18" charset="0"/>
      <p:regular r:id="rId35"/>
    </p:embeddedFont>
    <p:embeddedFont>
      <p:font typeface="Dubai Light" panose="020B0303030403030204" pitchFamily="34" charset="-78"/>
      <p:regular r:id="rId36"/>
    </p:embeddedFont>
    <p:embeddedFont>
      <p:font typeface="Economica" panose="020B0604020202020204" charset="0"/>
      <p:regular r:id="rId37"/>
      <p:bold r:id="rId38"/>
      <p:italic r:id="rId39"/>
      <p:boldItalic r:id="rId40"/>
    </p:embeddedFont>
    <p:embeddedFont>
      <p:font typeface="Open Sans" panose="020B0606030504020204" pitchFamily="34" charset="0"/>
      <p:regular r:id="rId41"/>
      <p:bold r:id="rId42"/>
      <p:italic r:id="rId43"/>
      <p:boldItalic r:id="rId44"/>
    </p:embeddedFont>
    <p:embeddedFont>
      <p:font typeface="Segoe UI" panose="020B0502040204020203" pitchFamily="3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3" d="100"/>
          <a:sy n="133" d="100"/>
        </p:scale>
        <p:origin x="378"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5d005e3ed3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5d005e3ed3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95e962cf9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295e962cf9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95e962cf92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95e962cf92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95e962cf9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95e962cf9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25d005e3ed3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25d005e3ed3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5d005e3ed3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5d005e3ed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95e962cf9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95e962cf9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5d005e3ed3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5d005e3ed3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5d005e3ed3_0_2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5d005e3ed3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5d005e3ed3_0_2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5d005e3ed3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5d005e3ed3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5d005e3ed3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xfrm>
            <a:off x="2750400" y="1146027"/>
            <a:ext cx="3643200" cy="1500546"/>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sz="4400" dirty="0">
                <a:latin typeface="Century" panose="02040604050505020304" pitchFamily="18" charset="0"/>
              </a:rPr>
              <a:t>Generative</a:t>
            </a:r>
            <a:r>
              <a:rPr lang="en-GB" sz="3200" dirty="0">
                <a:latin typeface="Century" panose="02040604050505020304" pitchFamily="18" charset="0"/>
              </a:rPr>
              <a:t> AI</a:t>
            </a:r>
            <a:endParaRPr sz="3200" dirty="0">
              <a:latin typeface="Century" panose="02040604050505020304" pitchFamily="18" charset="0"/>
            </a:endParaRPr>
          </a:p>
        </p:txBody>
      </p:sp>
      <p:sp>
        <p:nvSpPr>
          <p:cNvPr id="63" name="Google Shape;63;p13"/>
          <p:cNvSpPr txBox="1">
            <a:spLocks noGrp="1"/>
          </p:cNvSpPr>
          <p:nvPr>
            <p:ph type="subTitle" idx="1"/>
          </p:nvPr>
        </p:nvSpPr>
        <p:spPr>
          <a:xfrm>
            <a:off x="2995200" y="2646573"/>
            <a:ext cx="3333600" cy="808380"/>
          </a:xfrm>
          <a:prstGeom prst="rect">
            <a:avLst/>
          </a:prstGeom>
        </p:spPr>
        <p:txBody>
          <a:bodyPr spcFirstLastPara="1" wrap="square" lIns="91425" tIns="91425" rIns="91425" bIns="91425" anchor="t" anchorCtr="0">
            <a:normAutofit fontScale="92500"/>
          </a:bodyPr>
          <a:lstStyle/>
          <a:p>
            <a:pPr marL="0" lvl="0" indent="0" algn="ctr" rtl="0">
              <a:spcBef>
                <a:spcPts val="0"/>
              </a:spcBef>
              <a:spcAft>
                <a:spcPts val="0"/>
              </a:spcAft>
              <a:buNone/>
            </a:pPr>
            <a:r>
              <a:rPr lang="en-US" sz="2400" dirty="0">
                <a:latin typeface="Dubai Light" panose="020B0303030403030204" pitchFamily="34" charset="-78"/>
                <a:cs typeface="Dubai Light" panose="020B0303030403030204" pitchFamily="34" charset="-78"/>
              </a:rPr>
              <a:t>A Quick Overview of GenAI</a:t>
            </a:r>
            <a:endParaRPr sz="2400" dirty="0">
              <a:latin typeface="Dubai Light" panose="020B0303030403030204" pitchFamily="34" charset="-78"/>
              <a:cs typeface="Dubai Light" panose="020B0303030403030204" pitchFamily="34" charset="-7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3"/>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b="1" dirty="0"/>
              <a:t>What is LLMs?</a:t>
            </a:r>
            <a:endParaRPr b="1" dirty="0"/>
          </a:p>
        </p:txBody>
      </p:sp>
      <p:sp>
        <p:nvSpPr>
          <p:cNvPr id="135" name="Google Shape;135;p23"/>
          <p:cNvSpPr txBox="1">
            <a:spLocks noGrp="1"/>
          </p:cNvSpPr>
          <p:nvPr>
            <p:ph type="body" idx="1"/>
          </p:nvPr>
        </p:nvSpPr>
        <p:spPr>
          <a:xfrm>
            <a:off x="-122400" y="1147225"/>
            <a:ext cx="8832300" cy="33540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GB" sz="2000" dirty="0">
                <a:solidFill>
                  <a:schemeClr val="tx1">
                    <a:lumMod val="65000"/>
                    <a:lumOff val="35000"/>
                  </a:schemeClr>
                </a:solidFill>
                <a:highlight>
                  <a:srgbClr val="FFFFFF"/>
                </a:highlight>
                <a:latin typeface="Segoe UI" panose="020B0502040204020203" pitchFamily="34" charset="0"/>
                <a:ea typeface="Arial"/>
                <a:cs typeface="Segoe UI" panose="020B0502040204020203" pitchFamily="34" charset="0"/>
                <a:sym typeface="Arial"/>
              </a:rPr>
              <a:t>Large Language Models (LLMs) are foundational that use deep learning models like transformer to process and understand natural. These models are trained on massive amounts of text data to learn patterns and entity relationships in the language. </a:t>
            </a:r>
          </a:p>
          <a:p>
            <a:pPr marL="457200" lvl="0" indent="0" algn="l" rtl="0">
              <a:spcBef>
                <a:spcPts val="0"/>
              </a:spcBef>
              <a:spcAft>
                <a:spcPts val="0"/>
              </a:spcAft>
              <a:buNone/>
            </a:pPr>
            <a:endParaRPr sz="2000" dirty="0">
              <a:solidFill>
                <a:schemeClr val="tx1">
                  <a:lumMod val="75000"/>
                  <a:lumOff val="25000"/>
                </a:schemeClr>
              </a:solidFill>
              <a:highlight>
                <a:srgbClr val="FFFFFF"/>
              </a:highlight>
              <a:latin typeface="Segoe UI" panose="020B0502040204020203" pitchFamily="34" charset="0"/>
              <a:ea typeface="Arial"/>
              <a:cs typeface="Segoe UI" panose="020B0502040204020203" pitchFamily="34" charset="0"/>
              <a:sym typeface="Arial"/>
            </a:endParaRPr>
          </a:p>
          <a:p>
            <a:pPr marL="457200" lvl="0" indent="0" algn="l" rtl="0">
              <a:spcBef>
                <a:spcPts val="1200"/>
              </a:spcBef>
              <a:spcAft>
                <a:spcPts val="1200"/>
              </a:spcAft>
              <a:buNone/>
            </a:pPr>
            <a:r>
              <a:rPr lang="en-GB" sz="2000" dirty="0">
                <a:solidFill>
                  <a:srgbClr val="222222"/>
                </a:solidFill>
                <a:highlight>
                  <a:srgbClr val="FFFFFF"/>
                </a:highlight>
                <a:latin typeface="Segoe UI" panose="020B0502040204020203" pitchFamily="34" charset="0"/>
                <a:ea typeface="Arial"/>
                <a:cs typeface="Segoe UI" panose="020B0502040204020203" pitchFamily="34" charset="0"/>
                <a:sym typeface="Arial"/>
              </a:rPr>
              <a:t>It is a language model which is responsible for performing task such as </a:t>
            </a:r>
            <a:r>
              <a:rPr lang="en-GB" sz="2000" b="1" dirty="0">
                <a:solidFill>
                  <a:srgbClr val="0000FF"/>
                </a:solidFill>
                <a:highlight>
                  <a:schemeClr val="lt1"/>
                </a:highlight>
                <a:latin typeface="Segoe UI" panose="020B0502040204020203" pitchFamily="34" charset="0"/>
                <a:ea typeface="Arial"/>
                <a:cs typeface="Segoe UI" panose="020B0502040204020203" pitchFamily="34" charset="0"/>
                <a:sym typeface="Arial"/>
              </a:rPr>
              <a:t>text </a:t>
            </a:r>
            <a:r>
              <a:rPr lang="en-GB" sz="2000" dirty="0">
                <a:solidFill>
                  <a:srgbClr val="0000FF"/>
                </a:solidFill>
                <a:highlight>
                  <a:srgbClr val="FFFFFF"/>
                </a:highlight>
                <a:latin typeface="Segoe UI" panose="020B0502040204020203" pitchFamily="34" charset="0"/>
                <a:ea typeface="Arial"/>
                <a:cs typeface="Segoe UI" panose="020B0502040204020203" pitchFamily="34" charset="0"/>
                <a:sym typeface="Arial"/>
              </a:rPr>
              <a:t>to</a:t>
            </a:r>
            <a:r>
              <a:rPr lang="en-GB" sz="2000" dirty="0">
                <a:solidFill>
                  <a:srgbClr val="222222"/>
                </a:solidFill>
                <a:highlight>
                  <a:srgbClr val="FFFFFF"/>
                </a:highlight>
                <a:latin typeface="Segoe UI" panose="020B0502040204020203" pitchFamily="34" charset="0"/>
                <a:ea typeface="Arial"/>
                <a:cs typeface="Segoe UI" panose="020B0502040204020203" pitchFamily="34" charset="0"/>
                <a:sym typeface="Arial"/>
              </a:rPr>
              <a:t> </a:t>
            </a:r>
            <a:r>
              <a:rPr lang="en-GB" sz="2000" b="1" dirty="0">
                <a:solidFill>
                  <a:srgbClr val="0000FF"/>
                </a:solidFill>
                <a:highlight>
                  <a:srgbClr val="FFFFFF"/>
                </a:highlight>
                <a:latin typeface="Segoe UI" panose="020B0502040204020203" pitchFamily="34" charset="0"/>
                <a:ea typeface="Arial"/>
                <a:cs typeface="Segoe UI" panose="020B0502040204020203" pitchFamily="34" charset="0"/>
                <a:sym typeface="Arial"/>
              </a:rPr>
              <a:t>text generation , text </a:t>
            </a:r>
            <a:r>
              <a:rPr lang="en-GB" sz="2000" dirty="0">
                <a:solidFill>
                  <a:srgbClr val="0000FF"/>
                </a:solidFill>
                <a:highlight>
                  <a:srgbClr val="FFFFFF"/>
                </a:highlight>
                <a:latin typeface="Segoe UI" panose="020B0502040204020203" pitchFamily="34" charset="0"/>
                <a:ea typeface="Arial"/>
                <a:cs typeface="Segoe UI" panose="020B0502040204020203" pitchFamily="34" charset="0"/>
                <a:sym typeface="Arial"/>
              </a:rPr>
              <a:t>to</a:t>
            </a:r>
            <a:r>
              <a:rPr lang="en-GB" sz="2000" b="1" dirty="0">
                <a:solidFill>
                  <a:srgbClr val="0000FF"/>
                </a:solidFill>
                <a:highlight>
                  <a:srgbClr val="FFFFFF"/>
                </a:highlight>
                <a:latin typeface="Segoe UI" panose="020B0502040204020203" pitchFamily="34" charset="0"/>
                <a:ea typeface="Arial"/>
                <a:cs typeface="Segoe UI" panose="020B0502040204020203" pitchFamily="34" charset="0"/>
                <a:sym typeface="Arial"/>
              </a:rPr>
              <a:t> image generation , image </a:t>
            </a:r>
            <a:r>
              <a:rPr lang="en-GB" sz="2000" dirty="0">
                <a:solidFill>
                  <a:srgbClr val="0000FF"/>
                </a:solidFill>
                <a:highlight>
                  <a:srgbClr val="FFFFFF"/>
                </a:highlight>
                <a:latin typeface="Segoe UI" panose="020B0502040204020203" pitchFamily="34" charset="0"/>
                <a:ea typeface="Arial"/>
                <a:cs typeface="Segoe UI" panose="020B0502040204020203" pitchFamily="34" charset="0"/>
                <a:sym typeface="Arial"/>
              </a:rPr>
              <a:t>to</a:t>
            </a:r>
            <a:r>
              <a:rPr lang="en-GB" sz="2000" b="1" dirty="0">
                <a:solidFill>
                  <a:srgbClr val="0000FF"/>
                </a:solidFill>
                <a:highlight>
                  <a:srgbClr val="FFFFFF"/>
                </a:highlight>
                <a:latin typeface="Segoe UI" panose="020B0502040204020203" pitchFamily="34" charset="0"/>
                <a:ea typeface="Arial"/>
                <a:cs typeface="Segoe UI" panose="020B0502040204020203" pitchFamily="34" charset="0"/>
                <a:sym typeface="Arial"/>
              </a:rPr>
              <a:t> text generations and image </a:t>
            </a:r>
            <a:r>
              <a:rPr lang="en-GB" sz="2000" dirty="0">
                <a:solidFill>
                  <a:srgbClr val="0000FF"/>
                </a:solidFill>
                <a:highlight>
                  <a:srgbClr val="FFFFFF"/>
                </a:highlight>
                <a:latin typeface="Segoe UI" panose="020B0502040204020203" pitchFamily="34" charset="0"/>
                <a:ea typeface="Arial"/>
                <a:cs typeface="Segoe UI" panose="020B0502040204020203" pitchFamily="34" charset="0"/>
                <a:sym typeface="Arial"/>
              </a:rPr>
              <a:t>to</a:t>
            </a:r>
            <a:r>
              <a:rPr lang="en-GB" sz="2000" b="1" dirty="0">
                <a:solidFill>
                  <a:srgbClr val="0000FF"/>
                </a:solidFill>
                <a:highlight>
                  <a:srgbClr val="FFFFFF"/>
                </a:highlight>
                <a:latin typeface="Segoe UI" panose="020B0502040204020203" pitchFamily="34" charset="0"/>
                <a:ea typeface="Arial"/>
                <a:cs typeface="Segoe UI" panose="020B0502040204020203" pitchFamily="34" charset="0"/>
                <a:sym typeface="Arial"/>
              </a:rPr>
              <a:t> image generation.</a:t>
            </a:r>
            <a:endParaRPr sz="2000" b="1" dirty="0">
              <a:solidFill>
                <a:srgbClr val="0000FF"/>
              </a:solidFill>
              <a:highlight>
                <a:srgbClr val="FFFFFF"/>
              </a:highlight>
              <a:latin typeface="Segoe UI" panose="020B0502040204020203" pitchFamily="34" charset="0"/>
              <a:ea typeface="Arial"/>
              <a:cs typeface="Segoe UI" panose="020B0502040204020203" pitchFamily="34" charset="0"/>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ACF65-0827-DE22-C7B4-40B6FF660983}"/>
              </a:ext>
            </a:extLst>
          </p:cNvPr>
          <p:cNvSpPr>
            <a:spLocks noGrp="1"/>
          </p:cNvSpPr>
          <p:nvPr>
            <p:ph type="title"/>
          </p:nvPr>
        </p:nvSpPr>
        <p:spPr/>
        <p:txBody>
          <a:bodyPr/>
          <a:lstStyle/>
          <a:p>
            <a:r>
              <a:rPr lang="en-US" b="1" dirty="0"/>
              <a:t>Application Areas</a:t>
            </a:r>
          </a:p>
        </p:txBody>
      </p:sp>
      <p:sp>
        <p:nvSpPr>
          <p:cNvPr id="5" name="Rectangle 2">
            <a:extLst>
              <a:ext uri="{FF2B5EF4-FFF2-40B4-BE49-F238E27FC236}">
                <a16:creationId xmlns:a16="http://schemas.microsoft.com/office/drawing/2014/main" id="{F6C0504B-5269-D948-A903-2EDBBC15C678}"/>
              </a:ext>
            </a:extLst>
          </p:cNvPr>
          <p:cNvSpPr>
            <a:spLocks noGrp="1" noChangeArrowheads="1"/>
          </p:cNvSpPr>
          <p:nvPr>
            <p:ph type="body" idx="1"/>
          </p:nvPr>
        </p:nvSpPr>
        <p:spPr bwMode="auto">
          <a:xfrm>
            <a:off x="311700" y="1388626"/>
            <a:ext cx="8753100" cy="35086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eaLnBrk="0" fontAlgn="base" hangingPunct="0">
              <a:lnSpc>
                <a:spcPct val="100000"/>
              </a:lnSpc>
              <a:spcBef>
                <a:spcPct val="0"/>
              </a:spcBef>
              <a:spcAft>
                <a:spcPct val="0"/>
              </a:spcAft>
              <a:buClrTx/>
              <a:buSzTx/>
            </a:pPr>
            <a:r>
              <a:rPr kumimoji="0" lang="en-US" altLang="en-US" sz="2000" b="0" i="0" u="none" strike="noStrike" cap="none" normalizeH="0" baseline="0" dirty="0">
                <a:ln>
                  <a:noFill/>
                </a:ln>
                <a:solidFill>
                  <a:schemeClr val="tx1"/>
                </a:solidFill>
                <a:effectLst/>
                <a:latin typeface="Arial" panose="020B0604020202020204" pitchFamily="34" charset="0"/>
              </a:rPr>
              <a:t>Text Generation</a:t>
            </a:r>
          </a:p>
          <a:p>
            <a:pPr marL="742950" lvl="1" indent="-285750" eaLnBrk="0" fontAlgn="base" hangingPunct="0">
              <a:lnSpc>
                <a:spcPct val="100000"/>
              </a:lnSpc>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Chatbots, story generation, summarization.</a:t>
            </a:r>
          </a:p>
          <a:p>
            <a:pPr marL="457200" lvl="1" indent="0" eaLnBrk="0" fontAlgn="base" hangingPunct="0">
              <a:lnSpc>
                <a:spcPct val="100000"/>
              </a:lnSpc>
              <a:spcBef>
                <a:spcPct val="0"/>
              </a:spcBef>
              <a:spcAft>
                <a:spcPct val="0"/>
              </a:spcAft>
              <a:buClrTx/>
              <a:buSzTx/>
              <a:buFontTx/>
              <a:buChar char="•"/>
            </a:pP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285750" indent="-285750" eaLnBrk="0" fontAlgn="base" hangingPunct="0">
              <a:lnSpc>
                <a:spcPct val="100000"/>
              </a:lnSpc>
              <a:spcBef>
                <a:spcPct val="0"/>
              </a:spcBef>
              <a:spcAft>
                <a:spcPct val="0"/>
              </a:spcAft>
              <a:buClrTx/>
              <a:buSzTx/>
            </a:pPr>
            <a:r>
              <a:rPr kumimoji="0" lang="en-US" altLang="en-US" sz="2000" b="0" i="0" u="none" strike="noStrike" cap="none" normalizeH="0" baseline="0" dirty="0">
                <a:ln>
                  <a:noFill/>
                </a:ln>
                <a:solidFill>
                  <a:schemeClr val="tx1"/>
                </a:solidFill>
                <a:effectLst/>
                <a:latin typeface="Arial" panose="020B0604020202020204" pitchFamily="34" charset="0"/>
              </a:rPr>
              <a:t>Image Generation:</a:t>
            </a:r>
          </a:p>
          <a:p>
            <a:pPr marL="800100" lvl="1" indent="-342900" eaLnBrk="0" fontAlgn="base" hangingPunct="0">
              <a:lnSpc>
                <a:spcPct val="100000"/>
              </a:lnSpc>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DALL-E, Stable Diffusion, MidJourney.</a:t>
            </a:r>
          </a:p>
          <a:p>
            <a:pPr marL="457200" lvl="1" indent="0" eaLnBrk="0" fontAlgn="base" hangingPunct="0">
              <a:lnSpc>
                <a:spcPct val="100000"/>
              </a:lnSpc>
              <a:spcBef>
                <a:spcPct val="0"/>
              </a:spcBef>
              <a:spcAft>
                <a:spcPct val="0"/>
              </a:spcAft>
              <a:buClrTx/>
              <a:buSzTx/>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342900" eaLnBrk="0" fontAlgn="base" hangingPunct="0">
              <a:lnSpc>
                <a:spcPct val="100000"/>
              </a:lnSpc>
              <a:spcBef>
                <a:spcPct val="0"/>
              </a:spcBef>
              <a:spcAft>
                <a:spcPct val="0"/>
              </a:spcAft>
              <a:buClrTx/>
              <a:buSzTx/>
            </a:pPr>
            <a:r>
              <a:rPr kumimoji="0" lang="en-US" altLang="en-US" sz="2000" b="0" i="0" u="none" strike="noStrike" cap="none" normalizeH="0" baseline="0" dirty="0">
                <a:ln>
                  <a:noFill/>
                </a:ln>
                <a:solidFill>
                  <a:schemeClr val="tx1"/>
                </a:solidFill>
                <a:effectLst/>
                <a:latin typeface="Arial" panose="020B0604020202020204" pitchFamily="34" charset="0"/>
              </a:rPr>
              <a:t>Music and Audio:</a:t>
            </a:r>
          </a:p>
          <a:p>
            <a:pPr marL="800100" lvl="1" indent="-342900" eaLnBrk="0" fontAlgn="base" hangingPunct="0">
              <a:lnSpc>
                <a:spcPct val="100000"/>
              </a:lnSpc>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Tools like OpenAI Jukebox.</a:t>
            </a:r>
          </a:p>
          <a:p>
            <a:pPr marL="457200" lvl="1" indent="0" eaLnBrk="0" fontAlgn="base" hangingPunct="0">
              <a:lnSpc>
                <a:spcPct val="100000"/>
              </a:lnSpc>
              <a:spcBef>
                <a:spcPct val="0"/>
              </a:spcBef>
              <a:spcAft>
                <a:spcPct val="0"/>
              </a:spcAft>
              <a:buClrTx/>
              <a:buSzTx/>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342900" eaLnBrk="0" fontAlgn="base" hangingPunct="0">
              <a:lnSpc>
                <a:spcPct val="100000"/>
              </a:lnSpc>
              <a:spcBef>
                <a:spcPct val="0"/>
              </a:spcBef>
              <a:spcAft>
                <a:spcPct val="0"/>
              </a:spcAft>
              <a:buClrTx/>
              <a:buSzTx/>
            </a:pPr>
            <a:r>
              <a:rPr kumimoji="0" lang="en-US" altLang="en-US" sz="2000" b="0" i="0" u="none" strike="noStrike" cap="none" normalizeH="0" baseline="0" dirty="0">
                <a:ln>
                  <a:noFill/>
                </a:ln>
                <a:solidFill>
                  <a:schemeClr val="tx1"/>
                </a:solidFill>
                <a:effectLst/>
                <a:latin typeface="Arial" panose="020B0604020202020204" pitchFamily="34" charset="0"/>
              </a:rPr>
              <a:t>Video Synthesis and Animation:</a:t>
            </a:r>
          </a:p>
          <a:p>
            <a:pPr marL="800100" lvl="1" indent="-342900" eaLnBrk="0" fontAlgn="base" hangingPunct="0">
              <a:lnSpc>
                <a:spcPct val="100000"/>
              </a:lnSpc>
              <a:spcBef>
                <a:spcPct val="0"/>
              </a:spcBef>
              <a:spcAft>
                <a:spcPct val="0"/>
              </a:spcAft>
              <a:buClrTx/>
              <a:buSzTx/>
            </a:pPr>
            <a:r>
              <a:rPr kumimoji="0" lang="en-US" altLang="en-US" sz="1800" b="0" i="0" u="none" strike="noStrike" cap="none" normalizeH="0" baseline="0" dirty="0">
                <a:ln>
                  <a:noFill/>
                </a:ln>
                <a:solidFill>
                  <a:schemeClr val="tx1"/>
                </a:solidFill>
                <a:effectLst/>
                <a:latin typeface="Arial" panose="020B0604020202020204" pitchFamily="34" charset="0"/>
              </a:rPr>
              <a:t>Applications like Deepfake creation, editing and </a:t>
            </a:r>
            <a:r>
              <a:rPr lang="en-US" altLang="en-US" sz="1800" dirty="0">
                <a:solidFill>
                  <a:schemeClr val="tx1"/>
                </a:solidFill>
                <a:latin typeface="Arial" panose="020B0604020202020204" pitchFamily="34" charset="0"/>
              </a:rPr>
              <a:t>V</a:t>
            </a:r>
            <a:r>
              <a:rPr kumimoji="0" lang="en-US" altLang="en-US" sz="1800" b="0" i="0" u="none" strike="noStrike" cap="none" normalizeH="0" baseline="0" dirty="0">
                <a:ln>
                  <a:noFill/>
                </a:ln>
                <a:solidFill>
                  <a:schemeClr val="tx1"/>
                </a:solidFill>
                <a:effectLst/>
                <a:latin typeface="Arial" panose="020B0604020202020204" pitchFamily="34" charset="0"/>
              </a:rPr>
              <a:t>ideo Summarization.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54673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72B52-0439-AFE7-4817-4D01EB4B4690}"/>
              </a:ext>
            </a:extLst>
          </p:cNvPr>
          <p:cNvSpPr>
            <a:spLocks noGrp="1"/>
          </p:cNvSpPr>
          <p:nvPr>
            <p:ph type="title"/>
          </p:nvPr>
        </p:nvSpPr>
        <p:spPr/>
        <p:txBody>
          <a:bodyPr/>
          <a:lstStyle/>
          <a:p>
            <a:r>
              <a:rPr lang="en-GB" b="1" dirty="0"/>
              <a:t>What is LLMs?</a:t>
            </a:r>
            <a:endParaRPr lang="en-US" b="1" dirty="0"/>
          </a:p>
        </p:txBody>
      </p:sp>
      <p:sp>
        <p:nvSpPr>
          <p:cNvPr id="3" name="Text Placeholder 2">
            <a:extLst>
              <a:ext uri="{FF2B5EF4-FFF2-40B4-BE49-F238E27FC236}">
                <a16:creationId xmlns:a16="http://schemas.microsoft.com/office/drawing/2014/main" id="{BB0374CF-9254-D064-04DE-01D1189F203F}"/>
              </a:ext>
            </a:extLst>
          </p:cNvPr>
          <p:cNvSpPr>
            <a:spLocks noGrp="1"/>
          </p:cNvSpPr>
          <p:nvPr>
            <p:ph type="body" idx="1"/>
          </p:nvPr>
        </p:nvSpPr>
        <p:spPr/>
        <p:txBody>
          <a:bodyPr/>
          <a:lstStyle/>
          <a:p>
            <a:pPr marL="0" lvl="0" indent="0" algn="l" rtl="0">
              <a:spcBef>
                <a:spcPts val="0"/>
              </a:spcBef>
              <a:spcAft>
                <a:spcPts val="0"/>
              </a:spcAft>
              <a:buNone/>
            </a:pPr>
            <a:r>
              <a:rPr lang="en-US" dirty="0">
                <a:solidFill>
                  <a:schemeClr val="tx1">
                    <a:lumMod val="65000"/>
                    <a:lumOff val="35000"/>
                  </a:schemeClr>
                </a:solidFill>
                <a:latin typeface="Segoe UI" panose="020B0502040204020203" pitchFamily="34" charset="0"/>
                <a:cs typeface="Segoe UI" panose="020B0502040204020203" pitchFamily="34" charset="0"/>
              </a:rPr>
              <a:t>A large Language model is a trained deep learning model (Transformers) that understands and generate text in a human like fashion.</a:t>
            </a:r>
          </a:p>
          <a:p>
            <a:pPr marL="0" lvl="0" indent="0" algn="l" rtl="0">
              <a:spcBef>
                <a:spcPts val="1200"/>
              </a:spcBef>
              <a:spcAft>
                <a:spcPts val="1200"/>
              </a:spcAft>
              <a:buNone/>
            </a:pPr>
            <a:r>
              <a:rPr lang="en-US" dirty="0">
                <a:solidFill>
                  <a:schemeClr val="tx1">
                    <a:lumMod val="65000"/>
                    <a:lumOff val="35000"/>
                  </a:schemeClr>
                </a:solidFill>
                <a:latin typeface="Segoe UI" panose="020B0502040204020203" pitchFamily="34" charset="0"/>
                <a:cs typeface="Segoe UI" panose="020B0502040204020203" pitchFamily="34" charset="0"/>
              </a:rPr>
              <a:t>LLMs are good at Understanding and generating human language</a:t>
            </a:r>
          </a:p>
          <a:p>
            <a:endParaRPr lang="en-US" dirty="0"/>
          </a:p>
        </p:txBody>
      </p:sp>
      <p:pic>
        <p:nvPicPr>
          <p:cNvPr id="4" name="Google Shape;71;p14">
            <a:extLst>
              <a:ext uri="{FF2B5EF4-FFF2-40B4-BE49-F238E27FC236}">
                <a16:creationId xmlns:a16="http://schemas.microsoft.com/office/drawing/2014/main" id="{5EF98910-0B1B-82A5-9945-74AF6AE29138}"/>
              </a:ext>
            </a:extLst>
          </p:cNvPr>
          <p:cNvPicPr preferRelativeResize="0"/>
          <p:nvPr/>
        </p:nvPicPr>
        <p:blipFill rotWithShape="1">
          <a:blip r:embed="rId2">
            <a:alphaModFix/>
          </a:blip>
          <a:srcRect l="2713" t="32610" r="1390"/>
          <a:stretch/>
        </p:blipFill>
        <p:spPr>
          <a:xfrm>
            <a:off x="980212" y="2627875"/>
            <a:ext cx="5557388" cy="2029350"/>
          </a:xfrm>
          <a:prstGeom prst="rect">
            <a:avLst/>
          </a:prstGeom>
          <a:noFill/>
          <a:ln>
            <a:noFill/>
          </a:ln>
        </p:spPr>
      </p:pic>
    </p:spTree>
    <p:extLst>
      <p:ext uri="{BB962C8B-B14F-4D97-AF65-F5344CB8AC3E}">
        <p14:creationId xmlns:p14="http://schemas.microsoft.com/office/powerpoint/2010/main" val="1512560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6072A-C8AF-38CD-FEE6-05AB055A412D}"/>
              </a:ext>
            </a:extLst>
          </p:cNvPr>
          <p:cNvSpPr>
            <a:spLocks noGrp="1"/>
          </p:cNvSpPr>
          <p:nvPr>
            <p:ph type="title"/>
          </p:nvPr>
        </p:nvSpPr>
        <p:spPr/>
        <p:txBody>
          <a:bodyPr/>
          <a:lstStyle/>
          <a:p>
            <a:r>
              <a:rPr lang="en-GB" b="1" dirty="0"/>
              <a:t>Why we call it Large Language Model?</a:t>
            </a:r>
            <a:endParaRPr lang="en-US" b="1" dirty="0"/>
          </a:p>
        </p:txBody>
      </p:sp>
      <p:sp>
        <p:nvSpPr>
          <p:cNvPr id="3" name="Text Placeholder 2">
            <a:extLst>
              <a:ext uri="{FF2B5EF4-FFF2-40B4-BE49-F238E27FC236}">
                <a16:creationId xmlns:a16="http://schemas.microsoft.com/office/drawing/2014/main" id="{8F50859B-ACD6-D671-212C-40543C3BFCCC}"/>
              </a:ext>
            </a:extLst>
          </p:cNvPr>
          <p:cNvSpPr>
            <a:spLocks noGrp="1"/>
          </p:cNvSpPr>
          <p:nvPr>
            <p:ph type="body" idx="1"/>
          </p:nvPr>
        </p:nvSpPr>
        <p:spPr/>
        <p:txBody>
          <a:bodyPr>
            <a:normAutofit lnSpcReduction="10000"/>
          </a:bodyPr>
          <a:lstStyle/>
          <a:p>
            <a:pPr marL="0" lvl="0" indent="0" algn="l" rtl="0">
              <a:spcBef>
                <a:spcPts val="0"/>
              </a:spcBef>
              <a:spcAft>
                <a:spcPts val="0"/>
              </a:spcAft>
              <a:buNone/>
            </a:pPr>
            <a:r>
              <a:rPr lang="en-US" sz="2400" dirty="0">
                <a:solidFill>
                  <a:schemeClr val="tx2">
                    <a:lumMod val="50000"/>
                  </a:schemeClr>
                </a:solidFill>
                <a:latin typeface="Segoe UI" panose="020B0502040204020203" pitchFamily="34" charset="0"/>
                <a:cs typeface="Segoe UI" panose="020B0502040204020203" pitchFamily="34" charset="0"/>
              </a:rPr>
              <a:t>Because of the size and complexity of the Neural Network as well as the size of the dataset that it was trained on.</a:t>
            </a:r>
          </a:p>
          <a:p>
            <a:pPr marL="0" lvl="0" indent="0" algn="l" rtl="0">
              <a:spcBef>
                <a:spcPts val="1200"/>
              </a:spcBef>
              <a:spcAft>
                <a:spcPts val="0"/>
              </a:spcAft>
              <a:buNone/>
            </a:pPr>
            <a:r>
              <a:rPr lang="en-US" sz="2400" dirty="0">
                <a:solidFill>
                  <a:schemeClr val="tx2">
                    <a:lumMod val="50000"/>
                  </a:schemeClr>
                </a:solidFill>
                <a:latin typeface="Segoe UI" panose="020B0502040204020203" pitchFamily="34" charset="0"/>
                <a:cs typeface="Segoe UI" panose="020B0502040204020203" pitchFamily="34" charset="0"/>
              </a:rPr>
              <a:t>Researchers started to make these models large and trained on huge datasets</a:t>
            </a:r>
          </a:p>
          <a:p>
            <a:pPr marL="0" lvl="0" indent="0" algn="l" rtl="0">
              <a:spcBef>
                <a:spcPts val="1200"/>
              </a:spcBef>
              <a:spcAft>
                <a:spcPts val="1200"/>
              </a:spcAft>
              <a:buNone/>
            </a:pPr>
            <a:r>
              <a:rPr lang="en-US" sz="2400" dirty="0">
                <a:solidFill>
                  <a:schemeClr val="tx2">
                    <a:lumMod val="50000"/>
                  </a:schemeClr>
                </a:solidFill>
                <a:latin typeface="Segoe UI" panose="020B0502040204020203" pitchFamily="34" charset="0"/>
                <a:cs typeface="Segoe UI" panose="020B0502040204020203" pitchFamily="34" charset="0"/>
              </a:rPr>
              <a:t>That they started showing impressive results like understanding complex Natural Language and generating language more eloquently than ever.</a:t>
            </a:r>
          </a:p>
          <a:p>
            <a:endParaRPr lang="en-US" dirty="0"/>
          </a:p>
        </p:txBody>
      </p:sp>
    </p:spTree>
    <p:extLst>
      <p:ext uri="{BB962C8B-B14F-4D97-AF65-F5344CB8AC3E}">
        <p14:creationId xmlns:p14="http://schemas.microsoft.com/office/powerpoint/2010/main" val="20547730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b="1" dirty="0"/>
              <a:t>What LLMs Powerful?</a:t>
            </a:r>
            <a:endParaRPr b="1" dirty="0"/>
          </a:p>
        </p:txBody>
      </p:sp>
      <p:sp>
        <p:nvSpPr>
          <p:cNvPr id="141" name="Google Shape;141;p2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114300" lvl="0" indent="0" algn="l" rtl="0">
              <a:spcBef>
                <a:spcPts val="0"/>
              </a:spcBef>
              <a:spcAft>
                <a:spcPts val="0"/>
              </a:spcAft>
              <a:buSzPts val="1800"/>
              <a:buNone/>
            </a:pPr>
            <a:r>
              <a:rPr lang="en-GB" sz="2400" dirty="0">
                <a:latin typeface="Segoe UI" panose="020B0502040204020203" pitchFamily="34" charset="0"/>
                <a:cs typeface="Segoe UI" panose="020B0502040204020203" pitchFamily="34" charset="0"/>
              </a:rPr>
              <a:t>In case of LLM, one model can be used for a whole variety of tasks like:-</a:t>
            </a:r>
            <a:endParaRPr sz="2400" dirty="0">
              <a:latin typeface="Segoe UI" panose="020B0502040204020203" pitchFamily="34" charset="0"/>
              <a:cs typeface="Segoe UI" panose="020B0502040204020203" pitchFamily="34" charset="0"/>
            </a:endParaRPr>
          </a:p>
          <a:p>
            <a:pPr marL="0" lvl="0" indent="0" algn="l" rtl="0">
              <a:spcBef>
                <a:spcPts val="1200"/>
              </a:spcBef>
              <a:spcAft>
                <a:spcPts val="0"/>
              </a:spcAft>
              <a:buNone/>
            </a:pPr>
            <a:r>
              <a:rPr lang="en-GB" sz="2400" b="1" dirty="0">
                <a:solidFill>
                  <a:schemeClr val="accent1"/>
                </a:solidFill>
                <a:latin typeface="Segoe UI" panose="020B0502040204020203" pitchFamily="34" charset="0"/>
                <a:cs typeface="Segoe UI" panose="020B0502040204020203" pitchFamily="34" charset="0"/>
              </a:rPr>
              <a:t>generation, summarizer, translation, classification</a:t>
            </a:r>
            <a:endParaRPr sz="2400" b="1" dirty="0">
              <a:solidFill>
                <a:schemeClr val="accent1"/>
              </a:solidFill>
              <a:latin typeface="Segoe UI" panose="020B0502040204020203" pitchFamily="34" charset="0"/>
              <a:cs typeface="Segoe UI" panose="020B0502040204020203" pitchFamily="34" charset="0"/>
            </a:endParaRPr>
          </a:p>
          <a:p>
            <a:pPr marL="0" lvl="0" indent="0" algn="l" rtl="0">
              <a:spcBef>
                <a:spcPts val="1200"/>
              </a:spcBef>
              <a:spcAft>
                <a:spcPts val="0"/>
              </a:spcAft>
              <a:buNone/>
            </a:pPr>
            <a:r>
              <a:rPr lang="en-GB" sz="2400" b="1" dirty="0">
                <a:solidFill>
                  <a:schemeClr val="accent1"/>
                </a:solidFill>
                <a:latin typeface="Segoe UI" panose="020B0502040204020203" pitchFamily="34" charset="0"/>
                <a:cs typeface="Segoe UI" panose="020B0502040204020203" pitchFamily="34" charset="0"/>
              </a:rPr>
              <a:t>&amp; so on …</a:t>
            </a:r>
          </a:p>
          <a:p>
            <a:pPr marL="0" lvl="0" indent="0" algn="l" rtl="0">
              <a:spcBef>
                <a:spcPts val="1200"/>
              </a:spcBef>
              <a:spcAft>
                <a:spcPts val="0"/>
              </a:spcAft>
              <a:buNone/>
            </a:pPr>
            <a:r>
              <a:rPr lang="en-GB" sz="2400" b="1" dirty="0">
                <a:solidFill>
                  <a:schemeClr val="accent1"/>
                </a:solidFill>
                <a:latin typeface="Segoe UI" panose="020B0502040204020203" pitchFamily="34" charset="0"/>
                <a:cs typeface="Segoe UI" panose="020B0502040204020203" pitchFamily="34" charset="0"/>
              </a:rPr>
              <a:t>And now it has Multimodal capability also.</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50709-98BD-0D51-B5EF-C3ED66BEAE66}"/>
              </a:ext>
            </a:extLst>
          </p:cNvPr>
          <p:cNvSpPr>
            <a:spLocks noGrp="1"/>
          </p:cNvSpPr>
          <p:nvPr>
            <p:ph type="title"/>
          </p:nvPr>
        </p:nvSpPr>
        <p:spPr/>
        <p:txBody>
          <a:bodyPr>
            <a:normAutofit/>
          </a:bodyPr>
          <a:lstStyle/>
          <a:p>
            <a:r>
              <a:rPr lang="en-US" b="1" dirty="0"/>
              <a:t>Generative Models</a:t>
            </a:r>
            <a:endParaRPr lang="en-US" dirty="0"/>
          </a:p>
        </p:txBody>
      </p:sp>
      <p:sp>
        <p:nvSpPr>
          <p:cNvPr id="3" name="Text Placeholder 2">
            <a:extLst>
              <a:ext uri="{FF2B5EF4-FFF2-40B4-BE49-F238E27FC236}">
                <a16:creationId xmlns:a16="http://schemas.microsoft.com/office/drawing/2014/main" id="{082254CA-2C5C-F530-AD0E-FF91EBEC2151}"/>
              </a:ext>
            </a:extLst>
          </p:cNvPr>
          <p:cNvSpPr>
            <a:spLocks noGrp="1"/>
          </p:cNvSpPr>
          <p:nvPr>
            <p:ph type="body" idx="1"/>
          </p:nvPr>
        </p:nvSpPr>
        <p:spPr/>
        <p:txBody>
          <a:bodyPr>
            <a:normAutofit/>
          </a:bodyPr>
          <a:lstStyle/>
          <a:p>
            <a:pPr>
              <a:buFont typeface="Arial" panose="020B0604020202020204" pitchFamily="34" charset="0"/>
              <a:buChar char="•"/>
            </a:pPr>
            <a:r>
              <a:rPr lang="en-US" sz="2000" b="1" dirty="0">
                <a:latin typeface="Segoe UI" panose="020B0502040204020203" pitchFamily="34" charset="0"/>
                <a:cs typeface="Segoe UI" panose="020B0502040204020203" pitchFamily="34" charset="0"/>
              </a:rPr>
              <a:t>GANs (Generative Adversarial Networks)</a:t>
            </a:r>
            <a:r>
              <a:rPr lang="en-US" sz="2000" dirty="0">
                <a:latin typeface="Segoe UI" panose="020B0502040204020203" pitchFamily="34" charset="0"/>
                <a:cs typeface="Segoe UI" panose="020B0502040204020203" pitchFamily="34" charset="0"/>
              </a:rPr>
              <a:t>:</a:t>
            </a:r>
          </a:p>
          <a:p>
            <a:pPr marL="742950" lvl="1" indent="-285750">
              <a:buFont typeface="Arial" panose="020B0604020202020204" pitchFamily="34" charset="0"/>
              <a:buChar char="•"/>
            </a:pPr>
            <a:r>
              <a:rPr lang="en-US" sz="1600" dirty="0">
                <a:latin typeface="Segoe UI" panose="020B0502040204020203" pitchFamily="34" charset="0"/>
                <a:cs typeface="Segoe UI" panose="020B0502040204020203" pitchFamily="34" charset="0"/>
              </a:rPr>
              <a:t>Basic architecture: Generator aur Discriminator.</a:t>
            </a:r>
          </a:p>
          <a:p>
            <a:pPr marL="742950" lvl="1" indent="-285750">
              <a:buFont typeface="Arial" panose="020B0604020202020204" pitchFamily="34" charset="0"/>
              <a:buChar char="•"/>
            </a:pPr>
            <a:r>
              <a:rPr lang="en-US" sz="1600" dirty="0">
                <a:latin typeface="Segoe UI" panose="020B0502040204020203" pitchFamily="34" charset="0"/>
                <a:cs typeface="Segoe UI" panose="020B0502040204020203" pitchFamily="34" charset="0"/>
              </a:rPr>
              <a:t>Common GAN types: DCGAN, CycleGAN, StyleGAN.</a:t>
            </a:r>
          </a:p>
          <a:p>
            <a:pPr marL="457200" lvl="1" indent="0">
              <a:buNone/>
            </a:pPr>
            <a:endParaRPr lang="en-US" sz="1600" dirty="0">
              <a:latin typeface="Segoe UI" panose="020B0502040204020203" pitchFamily="34" charset="0"/>
              <a:cs typeface="Segoe UI" panose="020B0502040204020203" pitchFamily="34" charset="0"/>
            </a:endParaRPr>
          </a:p>
          <a:p>
            <a:pPr>
              <a:buFont typeface="Arial" panose="020B0604020202020204" pitchFamily="34" charset="0"/>
              <a:buChar char="•"/>
            </a:pPr>
            <a:r>
              <a:rPr lang="en-US" sz="2000" b="1" dirty="0">
                <a:latin typeface="Segoe UI" panose="020B0502040204020203" pitchFamily="34" charset="0"/>
                <a:cs typeface="Segoe UI" panose="020B0502040204020203" pitchFamily="34" charset="0"/>
              </a:rPr>
              <a:t>VAEs (Variational Autoencoders)</a:t>
            </a:r>
            <a:r>
              <a:rPr lang="en-US" sz="2000" dirty="0">
                <a:latin typeface="Segoe UI" panose="020B0502040204020203" pitchFamily="34" charset="0"/>
                <a:cs typeface="Segoe UI" panose="020B0502040204020203" pitchFamily="34" charset="0"/>
              </a:rPr>
              <a:t>:</a:t>
            </a:r>
          </a:p>
          <a:p>
            <a:pPr marL="742950" lvl="1" indent="-285750">
              <a:buFont typeface="Arial" panose="020B0604020202020204" pitchFamily="34" charset="0"/>
              <a:buChar char="•"/>
            </a:pPr>
            <a:r>
              <a:rPr lang="en-US" sz="1600" dirty="0">
                <a:latin typeface="Segoe UI" panose="020B0502040204020203" pitchFamily="34" charset="0"/>
                <a:cs typeface="Segoe UI" panose="020B0502040204020203" pitchFamily="34" charset="0"/>
              </a:rPr>
              <a:t>Encoding/Decoding and latent variable modeling.</a:t>
            </a:r>
          </a:p>
          <a:p>
            <a:pPr marL="742950" lvl="1" indent="-285750">
              <a:buFont typeface="Arial" panose="020B0604020202020204" pitchFamily="34" charset="0"/>
              <a:buChar char="•"/>
            </a:pPr>
            <a:endParaRPr lang="en-US" sz="1600" dirty="0">
              <a:latin typeface="Segoe UI" panose="020B0502040204020203" pitchFamily="34" charset="0"/>
              <a:cs typeface="Segoe UI" panose="020B0502040204020203" pitchFamily="34" charset="0"/>
            </a:endParaRPr>
          </a:p>
          <a:p>
            <a:pPr>
              <a:buFont typeface="Arial" panose="020B0604020202020204" pitchFamily="34" charset="0"/>
              <a:buChar char="•"/>
            </a:pPr>
            <a:r>
              <a:rPr lang="en-US" sz="2000" b="1" dirty="0">
                <a:latin typeface="Segoe UI" panose="020B0502040204020203" pitchFamily="34" charset="0"/>
                <a:cs typeface="Segoe UI" panose="020B0502040204020203" pitchFamily="34" charset="0"/>
              </a:rPr>
              <a:t>Transformers in Generation</a:t>
            </a:r>
            <a:r>
              <a:rPr lang="en-US" sz="2000" dirty="0">
                <a:latin typeface="Segoe UI" panose="020B0502040204020203" pitchFamily="34" charset="0"/>
                <a:cs typeface="Segoe UI" panose="020B0502040204020203" pitchFamily="34" charset="0"/>
              </a:rPr>
              <a:t>:</a:t>
            </a:r>
          </a:p>
          <a:p>
            <a:pPr marL="742950" lvl="1" indent="-285750">
              <a:buFont typeface="Arial" panose="020B0604020202020204" pitchFamily="34" charset="0"/>
              <a:buChar char="•"/>
            </a:pPr>
            <a:r>
              <a:rPr lang="en-US" sz="1600" dirty="0">
                <a:latin typeface="Segoe UI" panose="020B0502040204020203" pitchFamily="34" charset="0"/>
                <a:cs typeface="Segoe UI" panose="020B0502040204020203" pitchFamily="34" charset="0"/>
              </a:rPr>
              <a:t>GPT series, BERT for masked token generation.</a:t>
            </a:r>
          </a:p>
          <a:p>
            <a:pPr marL="742950" lvl="1" indent="-285750">
              <a:buFont typeface="Arial" panose="020B0604020202020204" pitchFamily="34" charset="0"/>
              <a:buChar char="•"/>
            </a:pPr>
            <a:r>
              <a:rPr lang="en-US" sz="1600" dirty="0">
                <a:latin typeface="Segoe UI" panose="020B0502040204020203" pitchFamily="34" charset="0"/>
                <a:cs typeface="Segoe UI" panose="020B0502040204020203" pitchFamily="34" charset="0"/>
              </a:rPr>
              <a:t>Applications in text generation.</a:t>
            </a:r>
          </a:p>
          <a:p>
            <a:endParaRPr lang="en-US" dirty="0"/>
          </a:p>
        </p:txBody>
      </p:sp>
    </p:spTree>
    <p:extLst>
      <p:ext uri="{BB962C8B-B14F-4D97-AF65-F5344CB8AC3E}">
        <p14:creationId xmlns:p14="http://schemas.microsoft.com/office/powerpoint/2010/main" val="27447208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93BCC-D2C5-0107-23B4-84EC6105D33A}"/>
              </a:ext>
            </a:extLst>
          </p:cNvPr>
          <p:cNvSpPr>
            <a:spLocks noGrp="1"/>
          </p:cNvSpPr>
          <p:nvPr>
            <p:ph type="title"/>
          </p:nvPr>
        </p:nvSpPr>
        <p:spPr/>
        <p:txBody>
          <a:bodyPr>
            <a:normAutofit/>
          </a:bodyPr>
          <a:lstStyle/>
          <a:p>
            <a:r>
              <a:rPr lang="en-US" b="1" dirty="0"/>
              <a:t>Transformers: Architecture Behind LLMs</a:t>
            </a:r>
          </a:p>
        </p:txBody>
      </p:sp>
      <p:sp>
        <p:nvSpPr>
          <p:cNvPr id="3" name="Text Placeholder 2">
            <a:extLst>
              <a:ext uri="{FF2B5EF4-FFF2-40B4-BE49-F238E27FC236}">
                <a16:creationId xmlns:a16="http://schemas.microsoft.com/office/drawing/2014/main" id="{620BF04E-29CB-425E-EA8A-78DA9A0D2F89}"/>
              </a:ext>
            </a:extLst>
          </p:cNvPr>
          <p:cNvSpPr>
            <a:spLocks noGrp="1"/>
          </p:cNvSpPr>
          <p:nvPr>
            <p:ph type="body" idx="1"/>
          </p:nvPr>
        </p:nvSpPr>
        <p:spPr>
          <a:xfrm>
            <a:off x="311700" y="1225224"/>
            <a:ext cx="8520600" cy="3814775"/>
          </a:xfrm>
        </p:spPr>
        <p:txBody>
          <a:bodyPr/>
          <a:lstStyle/>
          <a:p>
            <a:pPr marL="0" lvl="0" indent="0" algn="l" rtl="0">
              <a:spcBef>
                <a:spcPts val="0"/>
              </a:spcBef>
              <a:spcAft>
                <a:spcPts val="0"/>
              </a:spcAft>
              <a:buNone/>
            </a:pPr>
            <a:r>
              <a:rPr lang="en-US" sz="2000" dirty="0">
                <a:latin typeface="Segoe UI" panose="020B0502040204020203" pitchFamily="34" charset="0"/>
                <a:cs typeface="Segoe UI" panose="020B0502040204020203" pitchFamily="34" charset="0"/>
              </a:rPr>
              <a:t>Large Language models are based on transformer a type of Neural Network </a:t>
            </a:r>
          </a:p>
          <a:p>
            <a:pPr marL="0" lvl="0" indent="0" algn="l" rtl="0">
              <a:spcBef>
                <a:spcPts val="1200"/>
              </a:spcBef>
              <a:spcAft>
                <a:spcPts val="1200"/>
              </a:spcAft>
              <a:buNone/>
            </a:pPr>
            <a:r>
              <a:rPr lang="en-US" sz="2000" dirty="0">
                <a:latin typeface="Segoe UI" panose="020B0502040204020203" pitchFamily="34" charset="0"/>
                <a:cs typeface="Segoe UI" panose="020B0502040204020203" pitchFamily="34" charset="0"/>
              </a:rPr>
              <a:t>Architecture invented by Google.</a:t>
            </a:r>
          </a:p>
          <a:p>
            <a:endParaRPr lang="en-US" dirty="0"/>
          </a:p>
        </p:txBody>
      </p:sp>
      <p:pic>
        <p:nvPicPr>
          <p:cNvPr id="4" name="Google Shape;93;p17">
            <a:extLst>
              <a:ext uri="{FF2B5EF4-FFF2-40B4-BE49-F238E27FC236}">
                <a16:creationId xmlns:a16="http://schemas.microsoft.com/office/drawing/2014/main" id="{1DCE2698-E5BD-7BC0-0E00-4C2DD8D4EBF0}"/>
              </a:ext>
            </a:extLst>
          </p:cNvPr>
          <p:cNvPicPr preferRelativeResize="0"/>
          <p:nvPr/>
        </p:nvPicPr>
        <p:blipFill rotWithShape="1">
          <a:blip r:embed="rId2">
            <a:alphaModFix/>
          </a:blip>
          <a:srcRect l="53776"/>
          <a:stretch/>
        </p:blipFill>
        <p:spPr>
          <a:xfrm>
            <a:off x="4219200" y="1594774"/>
            <a:ext cx="2721601" cy="3445225"/>
          </a:xfrm>
          <a:prstGeom prst="rect">
            <a:avLst/>
          </a:prstGeom>
          <a:noFill/>
          <a:ln>
            <a:noFill/>
          </a:ln>
        </p:spPr>
      </p:pic>
    </p:spTree>
    <p:extLst>
      <p:ext uri="{BB962C8B-B14F-4D97-AF65-F5344CB8AC3E}">
        <p14:creationId xmlns:p14="http://schemas.microsoft.com/office/powerpoint/2010/main" val="29262854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451D9-F390-0CE2-8349-F217E49A8F33}"/>
              </a:ext>
            </a:extLst>
          </p:cNvPr>
          <p:cNvSpPr>
            <a:spLocks noGrp="1"/>
          </p:cNvSpPr>
          <p:nvPr>
            <p:ph type="title"/>
          </p:nvPr>
        </p:nvSpPr>
        <p:spPr/>
        <p:txBody>
          <a:bodyPr/>
          <a:lstStyle/>
          <a:p>
            <a:r>
              <a:rPr lang="en-GB" b="1" dirty="0"/>
              <a:t>Transformer Tree</a:t>
            </a:r>
            <a:endParaRPr lang="en-US" b="1" dirty="0"/>
          </a:p>
        </p:txBody>
      </p:sp>
      <p:pic>
        <p:nvPicPr>
          <p:cNvPr id="4" name="Google Shape;108;p19">
            <a:extLst>
              <a:ext uri="{FF2B5EF4-FFF2-40B4-BE49-F238E27FC236}">
                <a16:creationId xmlns:a16="http://schemas.microsoft.com/office/drawing/2014/main" id="{DE5D4DCB-41E5-934B-902E-9F9C4C5EF973}"/>
              </a:ext>
            </a:extLst>
          </p:cNvPr>
          <p:cNvPicPr preferRelativeResize="0"/>
          <p:nvPr/>
        </p:nvPicPr>
        <p:blipFill>
          <a:blip r:embed="rId2">
            <a:alphaModFix/>
          </a:blip>
          <a:stretch>
            <a:fillRect/>
          </a:stretch>
        </p:blipFill>
        <p:spPr>
          <a:xfrm>
            <a:off x="1893601" y="1225224"/>
            <a:ext cx="4622326" cy="3793175"/>
          </a:xfrm>
          <a:prstGeom prst="rect">
            <a:avLst/>
          </a:prstGeom>
          <a:noFill/>
          <a:ln>
            <a:noFill/>
          </a:ln>
        </p:spPr>
      </p:pic>
    </p:spTree>
    <p:extLst>
      <p:ext uri="{BB962C8B-B14F-4D97-AF65-F5344CB8AC3E}">
        <p14:creationId xmlns:p14="http://schemas.microsoft.com/office/powerpoint/2010/main" val="1836193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A3D47-0D43-1E5D-505D-4440D45F15E5}"/>
              </a:ext>
            </a:extLst>
          </p:cNvPr>
          <p:cNvSpPr>
            <a:spLocks noGrp="1"/>
          </p:cNvSpPr>
          <p:nvPr>
            <p:ph type="title"/>
          </p:nvPr>
        </p:nvSpPr>
        <p:spPr>
          <a:xfrm>
            <a:off x="311700" y="0"/>
            <a:ext cx="8520600" cy="831300"/>
          </a:xfrm>
        </p:spPr>
        <p:txBody>
          <a:bodyPr/>
          <a:lstStyle/>
          <a:p>
            <a:r>
              <a:rPr lang="en-GB" b="1" dirty="0"/>
              <a:t>Few initial milestone in LLMs</a:t>
            </a:r>
            <a:endParaRPr lang="en-US" b="1" dirty="0"/>
          </a:p>
        </p:txBody>
      </p:sp>
      <p:sp>
        <p:nvSpPr>
          <p:cNvPr id="3" name="Text Placeholder 2">
            <a:extLst>
              <a:ext uri="{FF2B5EF4-FFF2-40B4-BE49-F238E27FC236}">
                <a16:creationId xmlns:a16="http://schemas.microsoft.com/office/drawing/2014/main" id="{C4FBB84E-23B5-3209-F191-401706348F35}"/>
              </a:ext>
            </a:extLst>
          </p:cNvPr>
          <p:cNvSpPr>
            <a:spLocks noGrp="1"/>
          </p:cNvSpPr>
          <p:nvPr>
            <p:ph type="body" idx="1"/>
          </p:nvPr>
        </p:nvSpPr>
        <p:spPr>
          <a:xfrm>
            <a:off x="311700" y="831300"/>
            <a:ext cx="8520600" cy="3829175"/>
          </a:xfrm>
        </p:spPr>
        <p:txBody>
          <a:bodyPr>
            <a:normAutofit/>
          </a:bodyPr>
          <a:lstStyle/>
          <a:p>
            <a:pPr marL="457200" lvl="0" indent="-317500" algn="l" rtl="0">
              <a:lnSpc>
                <a:spcPct val="95000"/>
              </a:lnSpc>
              <a:spcBef>
                <a:spcPts val="0"/>
              </a:spcBef>
              <a:spcAft>
                <a:spcPts val="0"/>
              </a:spcAft>
              <a:buSzPct val="100000"/>
              <a:buChar char="●"/>
            </a:pPr>
            <a:r>
              <a:rPr lang="en-US" sz="1800" b="1" dirty="0">
                <a:latin typeface="Segoe UI" panose="020B0502040204020203" pitchFamily="34" charset="0"/>
                <a:cs typeface="Segoe UI" panose="020B0502040204020203" pitchFamily="34" charset="0"/>
              </a:rPr>
              <a:t>BERT: </a:t>
            </a:r>
            <a:r>
              <a:rPr lang="en-US" sz="1800" dirty="0">
                <a:latin typeface="Segoe UI" panose="020B0502040204020203" pitchFamily="34" charset="0"/>
                <a:cs typeface="Segoe UI" panose="020B0502040204020203" pitchFamily="34" charset="0"/>
              </a:rPr>
              <a:t>Bidirectional Encoder Representations from Transformers (BERT) was developed by Google</a:t>
            </a:r>
          </a:p>
          <a:p>
            <a:pPr marL="457200" lvl="0" indent="-317500" algn="l" rtl="0">
              <a:lnSpc>
                <a:spcPct val="95000"/>
              </a:lnSpc>
              <a:spcBef>
                <a:spcPts val="1200"/>
              </a:spcBef>
              <a:spcAft>
                <a:spcPts val="0"/>
              </a:spcAft>
              <a:buSzPct val="100000"/>
              <a:buChar char="●"/>
            </a:pPr>
            <a:r>
              <a:rPr lang="en-US" sz="1800" b="1" dirty="0">
                <a:latin typeface="Segoe UI" panose="020B0502040204020203" pitchFamily="34" charset="0"/>
                <a:cs typeface="Segoe UI" panose="020B0502040204020203" pitchFamily="34" charset="0"/>
              </a:rPr>
              <a:t>GPT: </a:t>
            </a:r>
            <a:r>
              <a:rPr lang="en-US" sz="1800" dirty="0">
                <a:latin typeface="Segoe UI" panose="020B0502040204020203" pitchFamily="34" charset="0"/>
                <a:cs typeface="Segoe UI" panose="020B0502040204020203" pitchFamily="34" charset="0"/>
              </a:rPr>
              <a:t>GPT stands for "Generative Pre-trained Transformer". The model was developed by OpenAI </a:t>
            </a:r>
          </a:p>
          <a:p>
            <a:pPr marL="457200" lvl="0" indent="-317500" algn="l" rtl="0">
              <a:lnSpc>
                <a:spcPct val="95000"/>
              </a:lnSpc>
              <a:spcBef>
                <a:spcPts val="1200"/>
              </a:spcBef>
              <a:spcAft>
                <a:spcPts val="0"/>
              </a:spcAft>
              <a:buSzPct val="100000"/>
              <a:buChar char="●"/>
            </a:pPr>
            <a:r>
              <a:rPr lang="en-US" sz="1800" b="1" dirty="0">
                <a:latin typeface="Segoe UI" panose="020B0502040204020203" pitchFamily="34" charset="0"/>
                <a:cs typeface="Segoe UI" panose="020B0502040204020203" pitchFamily="34" charset="0"/>
              </a:rPr>
              <a:t>XLM: </a:t>
            </a:r>
            <a:r>
              <a:rPr lang="en-US" sz="1800" dirty="0">
                <a:latin typeface="Segoe UI" panose="020B0502040204020203" pitchFamily="34" charset="0"/>
                <a:cs typeface="Segoe UI" panose="020B0502040204020203" pitchFamily="34" charset="0"/>
              </a:rPr>
              <a:t>Cross-lingual Language Model Pretraining by Guillaume </a:t>
            </a:r>
            <a:r>
              <a:rPr lang="en-US" sz="1800" dirty="0" err="1">
                <a:latin typeface="Segoe UI" panose="020B0502040204020203" pitchFamily="34" charset="0"/>
                <a:cs typeface="Segoe UI" panose="020B0502040204020203" pitchFamily="34" charset="0"/>
              </a:rPr>
              <a:t>Lample</a:t>
            </a:r>
            <a:r>
              <a:rPr lang="en-US" sz="1800" dirty="0">
                <a:latin typeface="Segoe UI" panose="020B0502040204020203" pitchFamily="34" charset="0"/>
                <a:cs typeface="Segoe UI" panose="020B0502040204020203" pitchFamily="34" charset="0"/>
              </a:rPr>
              <a:t>, Alexis Conneau.</a:t>
            </a:r>
            <a:endParaRPr lang="en-US" sz="1200" dirty="0">
              <a:latin typeface="Segoe UI" panose="020B0502040204020203" pitchFamily="34" charset="0"/>
              <a:cs typeface="Segoe UI" panose="020B0502040204020203" pitchFamily="34" charset="0"/>
            </a:endParaRPr>
          </a:p>
          <a:p>
            <a:pPr marL="457200" lvl="0" indent="-317500" algn="l" rtl="0">
              <a:lnSpc>
                <a:spcPct val="95000"/>
              </a:lnSpc>
              <a:spcBef>
                <a:spcPts val="1200"/>
              </a:spcBef>
              <a:spcAft>
                <a:spcPts val="0"/>
              </a:spcAft>
              <a:buSzPct val="100000"/>
              <a:buChar char="●"/>
            </a:pPr>
            <a:r>
              <a:rPr lang="en-US" sz="1800" b="1" dirty="0">
                <a:latin typeface="Segoe UI" panose="020B0502040204020203" pitchFamily="34" charset="0"/>
                <a:cs typeface="Segoe UI" panose="020B0502040204020203" pitchFamily="34" charset="0"/>
              </a:rPr>
              <a:t>T5: </a:t>
            </a:r>
            <a:r>
              <a:rPr lang="en-US" sz="1800" dirty="0">
                <a:latin typeface="Segoe UI" panose="020B0502040204020203" pitchFamily="34" charset="0"/>
                <a:cs typeface="Segoe UI" panose="020B0502040204020203" pitchFamily="34" charset="0"/>
              </a:rPr>
              <a:t>The Text-to-Text Transfer Transformer It was created by Google AI</a:t>
            </a:r>
          </a:p>
          <a:p>
            <a:pPr marL="457200" lvl="0" indent="-317500" algn="l" rtl="0">
              <a:lnSpc>
                <a:spcPct val="95000"/>
              </a:lnSpc>
              <a:spcBef>
                <a:spcPts val="1200"/>
              </a:spcBef>
              <a:spcAft>
                <a:spcPts val="0"/>
              </a:spcAft>
              <a:buSzPct val="100000"/>
              <a:buChar char="●"/>
            </a:pPr>
            <a:r>
              <a:rPr lang="en-US" sz="1800" b="1" dirty="0">
                <a:latin typeface="Segoe UI" panose="020B0502040204020203" pitchFamily="34" charset="0"/>
                <a:cs typeface="Segoe UI" panose="020B0502040204020203" pitchFamily="34" charset="0"/>
              </a:rPr>
              <a:t>Megatron: </a:t>
            </a:r>
            <a:r>
              <a:rPr lang="en-US" sz="1800" dirty="0">
                <a:latin typeface="Segoe UI" panose="020B0502040204020203" pitchFamily="34" charset="0"/>
                <a:cs typeface="Segoe UI" panose="020B0502040204020203" pitchFamily="34" charset="0"/>
              </a:rPr>
              <a:t>Megatron is a large, powerful transformer developed by the Applied Deep Learning Research team at NVIDIA</a:t>
            </a:r>
          </a:p>
          <a:p>
            <a:pPr indent="-317500">
              <a:lnSpc>
                <a:spcPct val="95000"/>
              </a:lnSpc>
              <a:spcBef>
                <a:spcPts val="1200"/>
              </a:spcBef>
              <a:buSzPct val="100000"/>
            </a:pPr>
            <a:r>
              <a:rPr lang="en-US" sz="1800" b="1" dirty="0">
                <a:latin typeface="Segoe UI" panose="020B0502040204020203" pitchFamily="34" charset="0"/>
                <a:cs typeface="Segoe UI" panose="020B0502040204020203" pitchFamily="34" charset="0"/>
              </a:rPr>
              <a:t>M2M-</a:t>
            </a:r>
            <a:r>
              <a:rPr lang="en-US" sz="1800" dirty="0">
                <a:latin typeface="Segoe UI" panose="020B0502040204020203" pitchFamily="34" charset="0"/>
                <a:cs typeface="Segoe UI" panose="020B0502040204020203" pitchFamily="34" charset="0"/>
              </a:rPr>
              <a:t>100: multilingual encoder-decoder (seq-to-seq) model researchers at Facebook</a:t>
            </a:r>
          </a:p>
          <a:p>
            <a:pPr marL="457200" lvl="0" indent="-317500" algn="l" rtl="0">
              <a:lnSpc>
                <a:spcPct val="95000"/>
              </a:lnSpc>
              <a:spcBef>
                <a:spcPts val="1200"/>
              </a:spcBef>
              <a:spcAft>
                <a:spcPts val="0"/>
              </a:spcAft>
              <a:buSzPct val="100000"/>
              <a:buChar char="●"/>
            </a:pPr>
            <a:endParaRPr lang="en-US" sz="1800" dirty="0"/>
          </a:p>
          <a:p>
            <a:endParaRPr lang="en-US" dirty="0"/>
          </a:p>
        </p:txBody>
      </p:sp>
    </p:spTree>
    <p:extLst>
      <p:ext uri="{BB962C8B-B14F-4D97-AF65-F5344CB8AC3E}">
        <p14:creationId xmlns:p14="http://schemas.microsoft.com/office/powerpoint/2010/main" val="26830034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8"/>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b="1" dirty="0"/>
              <a:t>Famous large language models</a:t>
            </a:r>
            <a:endParaRPr b="1" dirty="0"/>
          </a:p>
        </p:txBody>
      </p:sp>
      <p:sp>
        <p:nvSpPr>
          <p:cNvPr id="167" name="Google Shape;167;p28"/>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Meta Llama </a:t>
            </a: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Mistral AI </a:t>
            </a: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Google Gemini </a:t>
            </a:r>
            <a:endParaRPr sz="2000" dirty="0">
              <a:latin typeface="Segoe UI" panose="020B0502040204020203" pitchFamily="34" charset="0"/>
              <a:cs typeface="Segoe UI" panose="020B0502040204020203" pitchFamily="34" charset="0"/>
            </a:endParaRP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Anthropic Claude </a:t>
            </a:r>
          </a:p>
          <a:p>
            <a:r>
              <a:rPr lang="en-GB" sz="2000" dirty="0">
                <a:latin typeface="Segoe UI" panose="020B0502040204020203" pitchFamily="34" charset="0"/>
                <a:cs typeface="Segoe UI" panose="020B0502040204020203" pitchFamily="34" charset="0"/>
              </a:rPr>
              <a:t>OpenAI GPTs </a:t>
            </a:r>
          </a:p>
          <a:p>
            <a:r>
              <a:rPr lang="en-GB" sz="2000" dirty="0">
                <a:latin typeface="Segoe UI" panose="020B0502040204020203" pitchFamily="34" charset="0"/>
                <a:cs typeface="Segoe UI" panose="020B0502040204020203" pitchFamily="34" charset="0"/>
              </a:rPr>
              <a:t>Nvidia AI</a:t>
            </a:r>
          </a:p>
          <a:p>
            <a:pPr marL="114300" lvl="0" indent="0" algn="l" rtl="0">
              <a:spcBef>
                <a:spcPts val="0"/>
              </a:spcBef>
              <a:spcAft>
                <a:spcPts val="0"/>
              </a:spcAft>
              <a:buSzPts val="1800"/>
              <a:buNone/>
            </a:pPr>
            <a:endParaRPr sz="2000" dirty="0">
              <a:latin typeface="Segoe UI" panose="020B0502040204020203" pitchFamily="34" charset="0"/>
              <a:cs typeface="Segoe UI" panose="020B0502040204020203"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b="1" dirty="0"/>
              <a:t>What you will learn?</a:t>
            </a:r>
            <a:endParaRPr b="1" dirty="0"/>
          </a:p>
        </p:txBody>
      </p:sp>
      <p:sp>
        <p:nvSpPr>
          <p:cNvPr id="69" name="Google Shape;69;p1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What is Generative AI?</a:t>
            </a: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Why Generative AI Booming?</a:t>
            </a: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Where Generative AI Exists?</a:t>
            </a: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Discriminative vs Generative AI</a:t>
            </a: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What is LLMs?</a:t>
            </a:r>
          </a:p>
          <a:p>
            <a:pPr marL="457200" lvl="0" indent="-342900" algn="l" rtl="0">
              <a:spcBef>
                <a:spcPts val="0"/>
              </a:spcBef>
              <a:spcAft>
                <a:spcPts val="0"/>
              </a:spcAft>
              <a:buSzPts val="1800"/>
              <a:buChar char="●"/>
            </a:pPr>
            <a:r>
              <a:rPr lang="en-US" sz="2000" dirty="0">
                <a:latin typeface="Segoe UI" panose="020B0502040204020203" pitchFamily="34" charset="0"/>
                <a:cs typeface="Segoe UI" panose="020B0502040204020203" pitchFamily="34" charset="0"/>
              </a:rPr>
              <a:t>Domain based Applications of Generative AI</a:t>
            </a:r>
            <a:endParaRPr sz="2000" dirty="0">
              <a:latin typeface="Segoe UI" panose="020B0502040204020203" pitchFamily="34" charset="0"/>
              <a:cs typeface="Segoe UI" panose="020B0502040204020203"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751B3-85D7-04A6-5035-0C2F1630CAB9}"/>
              </a:ext>
            </a:extLst>
          </p:cNvPr>
          <p:cNvSpPr>
            <a:spLocks noGrp="1"/>
          </p:cNvSpPr>
          <p:nvPr>
            <p:ph type="title"/>
          </p:nvPr>
        </p:nvSpPr>
        <p:spPr/>
        <p:txBody>
          <a:bodyPr/>
          <a:lstStyle/>
          <a:p>
            <a:r>
              <a:rPr lang="en-US" b="1" dirty="0"/>
              <a:t>Famous </a:t>
            </a:r>
            <a:r>
              <a:rPr lang="en-GB" b="1" dirty="0"/>
              <a:t>Open-Source Models</a:t>
            </a:r>
            <a:endParaRPr lang="en-US" b="1" dirty="0"/>
          </a:p>
        </p:txBody>
      </p:sp>
      <p:sp>
        <p:nvSpPr>
          <p:cNvPr id="3" name="Text Placeholder 2">
            <a:extLst>
              <a:ext uri="{FF2B5EF4-FFF2-40B4-BE49-F238E27FC236}">
                <a16:creationId xmlns:a16="http://schemas.microsoft.com/office/drawing/2014/main" id="{9B66EF4E-B5E9-F03B-61F4-2F04232BE663}"/>
              </a:ext>
            </a:extLst>
          </p:cNvPr>
          <p:cNvSpPr>
            <a:spLocks noGrp="1"/>
          </p:cNvSpPr>
          <p:nvPr>
            <p:ph type="body" idx="1"/>
          </p:nvPr>
        </p:nvSpPr>
        <p:spPr/>
        <p:txBody>
          <a:bodyPr/>
          <a:lstStyle/>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BLOOM</a:t>
            </a: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Llama 2</a:t>
            </a:r>
          </a:p>
          <a:p>
            <a:pPr marL="457200" lvl="0" indent="-342900" algn="l" rtl="0">
              <a:spcBef>
                <a:spcPts val="0"/>
              </a:spcBef>
              <a:spcAft>
                <a:spcPts val="0"/>
              </a:spcAft>
              <a:buSzPts val="1800"/>
              <a:buChar char="●"/>
            </a:pPr>
            <a:r>
              <a:rPr lang="en-GB" sz="2000" dirty="0" err="1">
                <a:latin typeface="Segoe UI" panose="020B0502040204020203" pitchFamily="34" charset="0"/>
                <a:cs typeface="Segoe UI" panose="020B0502040204020203" pitchFamily="34" charset="0"/>
              </a:rPr>
              <a:t>PaLM</a:t>
            </a:r>
            <a:r>
              <a:rPr lang="en-GB" sz="2000" dirty="0">
                <a:latin typeface="Segoe UI" panose="020B0502040204020203" pitchFamily="34" charset="0"/>
                <a:cs typeface="Segoe UI" panose="020B0502040204020203" pitchFamily="34" charset="0"/>
              </a:rPr>
              <a:t> </a:t>
            </a: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Falcon </a:t>
            </a: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Claude</a:t>
            </a: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MPT-30B</a:t>
            </a:r>
          </a:p>
          <a:p>
            <a:pPr marL="457200" lvl="0" indent="-342900" algn="l" rtl="0">
              <a:spcBef>
                <a:spcPts val="0"/>
              </a:spcBef>
              <a:spcAft>
                <a:spcPts val="0"/>
              </a:spcAft>
              <a:buSzPts val="1800"/>
              <a:buChar char="●"/>
            </a:pPr>
            <a:r>
              <a:rPr lang="en-GB" sz="2000" dirty="0" err="1">
                <a:latin typeface="Segoe UI" panose="020B0502040204020203" pitchFamily="34" charset="0"/>
                <a:cs typeface="Segoe UI" panose="020B0502040204020203" pitchFamily="34" charset="0"/>
              </a:rPr>
              <a:t>Stablelm</a:t>
            </a:r>
            <a:endParaRPr lang="en-GB" sz="2000" dirty="0">
              <a:latin typeface="Segoe UI" panose="020B0502040204020203" pitchFamily="34" charset="0"/>
              <a:cs typeface="Segoe UI" panose="020B0502040204020203" pitchFamily="34" charset="0"/>
            </a:endParaRPr>
          </a:p>
          <a:p>
            <a:pPr marL="457200" lvl="0" indent="-342900" algn="l" rtl="0">
              <a:spcBef>
                <a:spcPts val="0"/>
              </a:spcBef>
              <a:spcAft>
                <a:spcPts val="0"/>
              </a:spcAft>
              <a:buSzPts val="1800"/>
              <a:buChar char="●"/>
            </a:pPr>
            <a:r>
              <a:rPr lang="en-GB" sz="2000" dirty="0">
                <a:latin typeface="Segoe UI" panose="020B0502040204020203" pitchFamily="34" charset="0"/>
                <a:cs typeface="Segoe UI" panose="020B0502040204020203" pitchFamily="34" charset="0"/>
              </a:rPr>
              <a:t>Flan T5</a:t>
            </a:r>
          </a:p>
          <a:p>
            <a:endParaRPr lang="en-US" dirty="0"/>
          </a:p>
        </p:txBody>
      </p:sp>
    </p:spTree>
    <p:extLst>
      <p:ext uri="{BB962C8B-B14F-4D97-AF65-F5344CB8AC3E}">
        <p14:creationId xmlns:p14="http://schemas.microsoft.com/office/powerpoint/2010/main" val="12250596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47A5D-633B-E390-8925-EDF23BAC63F1}"/>
              </a:ext>
            </a:extLst>
          </p:cNvPr>
          <p:cNvSpPr>
            <a:spLocks noGrp="1"/>
          </p:cNvSpPr>
          <p:nvPr>
            <p:ph type="title"/>
          </p:nvPr>
        </p:nvSpPr>
        <p:spPr/>
        <p:txBody>
          <a:bodyPr/>
          <a:lstStyle/>
          <a:p>
            <a:r>
              <a:rPr lang="en-US" b="1" i="0" dirty="0">
                <a:solidFill>
                  <a:schemeClr val="tx1"/>
                </a:solidFill>
                <a:effectLst/>
                <a:latin typeface="Economica" panose="020B0604020202020204" charset="0"/>
              </a:rPr>
              <a:t>What is a multimodal Transformer</a:t>
            </a:r>
            <a:endParaRPr lang="en-US" b="1" dirty="0">
              <a:solidFill>
                <a:schemeClr val="tx1"/>
              </a:solidFill>
              <a:latin typeface="Economica" panose="020B0604020202020204" charset="0"/>
            </a:endParaRPr>
          </a:p>
        </p:txBody>
      </p:sp>
      <p:sp>
        <p:nvSpPr>
          <p:cNvPr id="3" name="Text Placeholder 2">
            <a:extLst>
              <a:ext uri="{FF2B5EF4-FFF2-40B4-BE49-F238E27FC236}">
                <a16:creationId xmlns:a16="http://schemas.microsoft.com/office/drawing/2014/main" id="{62003104-1563-5652-BDE6-47663A54F715}"/>
              </a:ext>
            </a:extLst>
          </p:cNvPr>
          <p:cNvSpPr>
            <a:spLocks noGrp="1"/>
          </p:cNvSpPr>
          <p:nvPr>
            <p:ph type="body" idx="1"/>
          </p:nvPr>
        </p:nvSpPr>
        <p:spPr/>
        <p:txBody>
          <a:bodyPr/>
          <a:lstStyle/>
          <a:p>
            <a:pPr marL="114300" indent="0">
              <a:buNone/>
            </a:pPr>
            <a:r>
              <a:rPr lang="en-US" sz="2000" dirty="0">
                <a:latin typeface="Segoe UI" panose="020B0502040204020203" pitchFamily="34" charset="0"/>
                <a:cs typeface="Segoe UI" panose="020B0502040204020203" pitchFamily="34" charset="0"/>
              </a:rPr>
              <a:t>Multimodal transformer models extend the transformer architecture to incorporate other modalities, such as images and audio. These models have achieved state-of-the-art performance on various multimodal tasks, including visual question answering, image captioning, and speech recognition.</a:t>
            </a:r>
          </a:p>
          <a:p>
            <a:pPr marL="114300" indent="0">
              <a:buNone/>
            </a:pPr>
            <a:endParaRPr lang="en-US" dirty="0"/>
          </a:p>
        </p:txBody>
      </p:sp>
    </p:spTree>
    <p:extLst>
      <p:ext uri="{BB962C8B-B14F-4D97-AF65-F5344CB8AC3E}">
        <p14:creationId xmlns:p14="http://schemas.microsoft.com/office/powerpoint/2010/main" val="30356023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637267DA-77E0-B074-3882-0F5B19B0A1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096"/>
            <a:ext cx="9144000" cy="5064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9994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B68E58-4700-DA05-D48F-8DA6CB0223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3B63B4-9C5B-0EFB-E54D-69F4E025C7EB}"/>
              </a:ext>
            </a:extLst>
          </p:cNvPr>
          <p:cNvSpPr>
            <a:spLocks noGrp="1"/>
          </p:cNvSpPr>
          <p:nvPr>
            <p:ph type="title"/>
          </p:nvPr>
        </p:nvSpPr>
        <p:spPr/>
        <p:txBody>
          <a:bodyPr/>
          <a:lstStyle/>
          <a:p>
            <a:r>
              <a:rPr lang="en-US" b="1" dirty="0"/>
              <a:t>Multimodal Capable Model</a:t>
            </a:r>
          </a:p>
        </p:txBody>
      </p:sp>
      <p:sp>
        <p:nvSpPr>
          <p:cNvPr id="3" name="Text Placeholder 2">
            <a:extLst>
              <a:ext uri="{FF2B5EF4-FFF2-40B4-BE49-F238E27FC236}">
                <a16:creationId xmlns:a16="http://schemas.microsoft.com/office/drawing/2014/main" id="{48AB20A1-F60C-289E-28BE-0E46CC52A6DD}"/>
              </a:ext>
            </a:extLst>
          </p:cNvPr>
          <p:cNvSpPr>
            <a:spLocks noGrp="1"/>
          </p:cNvSpPr>
          <p:nvPr>
            <p:ph type="body" idx="1"/>
          </p:nvPr>
        </p:nvSpPr>
        <p:spPr/>
        <p:txBody>
          <a:bodyPr/>
          <a:lstStyle/>
          <a:p>
            <a:r>
              <a:rPr lang="en-GB" dirty="0"/>
              <a:t>LLaVA : Research at Microsoft</a:t>
            </a:r>
          </a:p>
          <a:p>
            <a:pPr marL="457200" lvl="0" indent="-342900" algn="l" rtl="0">
              <a:spcBef>
                <a:spcPts val="0"/>
              </a:spcBef>
              <a:spcAft>
                <a:spcPts val="0"/>
              </a:spcAft>
              <a:buSzPts val="1800"/>
              <a:buChar char="●"/>
            </a:pPr>
            <a:r>
              <a:rPr lang="en-GB" dirty="0"/>
              <a:t>Vision Transformer(ViT): Google Research, Brain Team</a:t>
            </a:r>
          </a:p>
          <a:p>
            <a:pPr marL="457200" lvl="0" indent="-342900" algn="l" rtl="0">
              <a:spcBef>
                <a:spcPts val="0"/>
              </a:spcBef>
              <a:spcAft>
                <a:spcPts val="0"/>
              </a:spcAft>
              <a:buSzPts val="1800"/>
              <a:buChar char="●"/>
            </a:pPr>
            <a:r>
              <a:rPr lang="en-GB" dirty="0"/>
              <a:t>Qwen-VL : Alibaba</a:t>
            </a:r>
          </a:p>
          <a:p>
            <a:pPr marL="457200" lvl="0" indent="-342900" algn="l" rtl="0">
              <a:spcBef>
                <a:spcPts val="0"/>
              </a:spcBef>
              <a:spcAft>
                <a:spcPts val="0"/>
              </a:spcAft>
              <a:buSzPts val="1800"/>
              <a:buChar char="●"/>
            </a:pPr>
            <a:r>
              <a:rPr lang="en-GB" dirty="0"/>
              <a:t>Claude 3.5 Sonnet: Claude</a:t>
            </a:r>
          </a:p>
          <a:p>
            <a:pPr marL="457200" lvl="0" indent="-342900" algn="l" rtl="0">
              <a:spcBef>
                <a:spcPts val="0"/>
              </a:spcBef>
              <a:spcAft>
                <a:spcPts val="0"/>
              </a:spcAft>
              <a:buSzPts val="1800"/>
              <a:buChar char="●"/>
            </a:pPr>
            <a:r>
              <a:rPr lang="en-GB" dirty="0"/>
              <a:t>GPT-4v, 4o, Sora, DALL-E : OpenAI</a:t>
            </a:r>
          </a:p>
          <a:p>
            <a:pPr marL="457200" lvl="0" indent="-342900" algn="l" rtl="0">
              <a:spcBef>
                <a:spcPts val="0"/>
              </a:spcBef>
              <a:spcAft>
                <a:spcPts val="0"/>
              </a:spcAft>
              <a:buSzPts val="1800"/>
              <a:buChar char="●"/>
            </a:pPr>
            <a:r>
              <a:rPr lang="en-GB" dirty="0"/>
              <a:t>Stable Diffusion: Stability AI</a:t>
            </a:r>
          </a:p>
          <a:p>
            <a:pPr marL="457200" lvl="0" indent="-342900" algn="l" rtl="0">
              <a:spcBef>
                <a:spcPts val="0"/>
              </a:spcBef>
              <a:spcAft>
                <a:spcPts val="0"/>
              </a:spcAft>
              <a:buSzPts val="1800"/>
              <a:buChar char="●"/>
            </a:pPr>
            <a:r>
              <a:rPr lang="en-GB" dirty="0"/>
              <a:t>CLIP (Contrastive Language–Image Pre-training): OpenAI</a:t>
            </a:r>
          </a:p>
          <a:p>
            <a:pPr marL="457200" lvl="0" indent="-342900" algn="l" rtl="0">
              <a:spcBef>
                <a:spcPts val="0"/>
              </a:spcBef>
              <a:spcAft>
                <a:spcPts val="0"/>
              </a:spcAft>
              <a:buSzPts val="1800"/>
              <a:buChar char="●"/>
            </a:pPr>
            <a:r>
              <a:rPr lang="en-GB" dirty="0"/>
              <a:t>Google Gemini 1.5</a:t>
            </a:r>
          </a:p>
          <a:p>
            <a:pPr marL="457200" lvl="0" indent="-342900" algn="l" rtl="0">
              <a:spcBef>
                <a:spcPts val="0"/>
              </a:spcBef>
              <a:spcAft>
                <a:spcPts val="0"/>
              </a:spcAft>
              <a:buSzPts val="1800"/>
              <a:buChar char="●"/>
            </a:pPr>
            <a:r>
              <a:rPr lang="en-GB" dirty="0"/>
              <a:t>Runway Gen-2</a:t>
            </a:r>
          </a:p>
          <a:p>
            <a:pPr marL="114300" indent="0">
              <a:buNone/>
            </a:pPr>
            <a:endParaRPr lang="en-US" dirty="0"/>
          </a:p>
        </p:txBody>
      </p:sp>
    </p:spTree>
    <p:extLst>
      <p:ext uri="{BB962C8B-B14F-4D97-AF65-F5344CB8AC3E}">
        <p14:creationId xmlns:p14="http://schemas.microsoft.com/office/powerpoint/2010/main" val="12452377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7DAD5-CD99-B311-3E63-AD7BB6080A0A}"/>
              </a:ext>
            </a:extLst>
          </p:cNvPr>
          <p:cNvSpPr>
            <a:spLocks noGrp="1"/>
          </p:cNvSpPr>
          <p:nvPr>
            <p:ph type="title"/>
          </p:nvPr>
        </p:nvSpPr>
        <p:spPr/>
        <p:txBody>
          <a:bodyPr/>
          <a:lstStyle/>
          <a:p>
            <a:r>
              <a:rPr lang="en-GB" b="1" dirty="0"/>
              <a:t>How ChatGPT was trained?</a:t>
            </a:r>
            <a:endParaRPr lang="en-US" b="1" dirty="0"/>
          </a:p>
        </p:txBody>
      </p:sp>
      <p:sp>
        <p:nvSpPr>
          <p:cNvPr id="3" name="Text Placeholder 2">
            <a:extLst>
              <a:ext uri="{FF2B5EF4-FFF2-40B4-BE49-F238E27FC236}">
                <a16:creationId xmlns:a16="http://schemas.microsoft.com/office/drawing/2014/main" id="{69ABD6C4-3D40-FB54-E92D-0C1599516AE1}"/>
              </a:ext>
            </a:extLst>
          </p:cNvPr>
          <p:cNvSpPr>
            <a:spLocks noGrp="1"/>
          </p:cNvSpPr>
          <p:nvPr>
            <p:ph type="body" idx="1"/>
          </p:nvPr>
        </p:nvSpPr>
        <p:spPr/>
        <p:txBody>
          <a:bodyPr>
            <a:normAutofit/>
          </a:bodyPr>
          <a:lstStyle/>
          <a:p>
            <a:pPr marL="0" lvl="0" indent="0" algn="l" rtl="0">
              <a:spcBef>
                <a:spcPts val="0"/>
              </a:spcBef>
              <a:spcAft>
                <a:spcPts val="0"/>
              </a:spcAft>
              <a:buClr>
                <a:schemeClr val="dk1"/>
              </a:buClr>
              <a:buSzPts val="1100"/>
              <a:buFont typeface="Arial"/>
              <a:buNone/>
            </a:pPr>
            <a:r>
              <a:rPr lang="en-US" sz="2400" dirty="0">
                <a:latin typeface="Segoe UI" panose="020B0502040204020203" pitchFamily="34" charset="0"/>
                <a:ea typeface="Arial"/>
                <a:cs typeface="Segoe UI" panose="020B0502040204020203" pitchFamily="34" charset="0"/>
                <a:sym typeface="Arial"/>
              </a:rPr>
              <a:t>ChatGPT is a complete software which is using LLM GPT-3.5 Turbo, GPT-4 and GPT-4o.</a:t>
            </a:r>
            <a:r>
              <a:rPr lang="en-US" sz="2400" b="1" dirty="0">
                <a:latin typeface="Segoe UI" panose="020B0502040204020203" pitchFamily="34" charset="0"/>
                <a:ea typeface="Arial"/>
                <a:cs typeface="Segoe UI" panose="020B0502040204020203" pitchFamily="34" charset="0"/>
                <a:sym typeface="Arial"/>
              </a:rPr>
              <a:t> </a:t>
            </a:r>
            <a:r>
              <a:rPr lang="en-US" sz="2400" dirty="0">
                <a:latin typeface="Segoe UI" panose="020B0502040204020203" pitchFamily="34" charset="0"/>
                <a:ea typeface="Arial"/>
                <a:cs typeface="Segoe UI" panose="020B0502040204020203" pitchFamily="34" charset="0"/>
                <a:sym typeface="Arial"/>
              </a:rPr>
              <a:t>It has trained on an immense amount of data available all over the internet.</a:t>
            </a:r>
          </a:p>
          <a:p>
            <a:pPr marL="457200" lvl="0" indent="0" algn="l" rtl="0">
              <a:spcBef>
                <a:spcPts val="0"/>
              </a:spcBef>
              <a:spcAft>
                <a:spcPts val="0"/>
              </a:spcAft>
              <a:buNone/>
            </a:pPr>
            <a:endParaRPr lang="en-US" sz="2400" dirty="0">
              <a:latin typeface="Segoe UI" panose="020B0502040204020203" pitchFamily="34" charset="0"/>
              <a:ea typeface="Arial"/>
              <a:cs typeface="Segoe UI" panose="020B0502040204020203" pitchFamily="34" charset="0"/>
              <a:sym typeface="Arial"/>
            </a:endParaRPr>
          </a:p>
          <a:p>
            <a:pPr marL="457200" lvl="0" indent="-323850" algn="l" rtl="0">
              <a:spcBef>
                <a:spcPts val="0"/>
              </a:spcBef>
              <a:spcAft>
                <a:spcPts val="0"/>
              </a:spcAft>
              <a:buSzPts val="1500"/>
              <a:buFont typeface="Arial"/>
              <a:buAutoNum type="arabicPeriod"/>
            </a:pPr>
            <a:r>
              <a:rPr lang="en-US" sz="2400" dirty="0">
                <a:latin typeface="Segoe UI" panose="020B0502040204020203" pitchFamily="34" charset="0"/>
                <a:ea typeface="Arial"/>
                <a:cs typeface="Segoe UI" panose="020B0502040204020203" pitchFamily="34" charset="0"/>
                <a:sym typeface="Arial"/>
              </a:rPr>
              <a:t>Generative pre-training</a:t>
            </a:r>
          </a:p>
          <a:p>
            <a:pPr marL="457200" lvl="0" indent="-323850" algn="l" rtl="0">
              <a:spcBef>
                <a:spcPts val="0"/>
              </a:spcBef>
              <a:spcAft>
                <a:spcPts val="0"/>
              </a:spcAft>
              <a:buSzPts val="1500"/>
              <a:buFont typeface="Arial"/>
              <a:buAutoNum type="arabicPeriod"/>
            </a:pPr>
            <a:r>
              <a:rPr lang="en-US" sz="2400" dirty="0">
                <a:latin typeface="Segoe UI" panose="020B0502040204020203" pitchFamily="34" charset="0"/>
                <a:ea typeface="Arial"/>
                <a:cs typeface="Segoe UI" panose="020B0502040204020203" pitchFamily="34" charset="0"/>
                <a:sym typeface="Arial"/>
              </a:rPr>
              <a:t>Supervised fine-tuning</a:t>
            </a:r>
          </a:p>
          <a:p>
            <a:pPr marL="457200" lvl="0" indent="-323850" algn="l" rtl="0">
              <a:spcBef>
                <a:spcPts val="0"/>
              </a:spcBef>
              <a:spcAft>
                <a:spcPts val="0"/>
              </a:spcAft>
              <a:buSzPts val="1500"/>
              <a:buFont typeface="Arial"/>
              <a:buAutoNum type="arabicPeriod"/>
            </a:pPr>
            <a:r>
              <a:rPr lang="en-US" sz="2400" dirty="0">
                <a:latin typeface="Segoe UI" panose="020B0502040204020203" pitchFamily="34" charset="0"/>
                <a:ea typeface="Arial"/>
                <a:cs typeface="Segoe UI" panose="020B0502040204020203" pitchFamily="34" charset="0"/>
                <a:sym typeface="Arial"/>
              </a:rPr>
              <a:t>Reinforcement learning</a:t>
            </a:r>
            <a:endParaRPr lang="en-US" sz="24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7682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49;p25">
            <a:extLst>
              <a:ext uri="{FF2B5EF4-FFF2-40B4-BE49-F238E27FC236}">
                <a16:creationId xmlns:a16="http://schemas.microsoft.com/office/drawing/2014/main" id="{97052C7C-DE2C-84C1-707A-6316104A3E82}"/>
              </a:ext>
            </a:extLst>
          </p:cNvPr>
          <p:cNvPicPr preferRelativeResize="0"/>
          <p:nvPr/>
        </p:nvPicPr>
        <p:blipFill>
          <a:blip r:embed="rId2">
            <a:alphaModFix/>
          </a:blip>
          <a:stretch>
            <a:fillRect/>
          </a:stretch>
        </p:blipFill>
        <p:spPr>
          <a:xfrm>
            <a:off x="2099437" y="247913"/>
            <a:ext cx="4945126" cy="4647675"/>
          </a:xfrm>
          <a:prstGeom prst="rect">
            <a:avLst/>
          </a:prstGeom>
          <a:noFill/>
          <a:ln>
            <a:noFill/>
          </a:ln>
        </p:spPr>
      </p:pic>
    </p:spTree>
    <p:extLst>
      <p:ext uri="{BB962C8B-B14F-4D97-AF65-F5344CB8AC3E}">
        <p14:creationId xmlns:p14="http://schemas.microsoft.com/office/powerpoint/2010/main" val="11691276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BC95A-3F89-0D98-8BA0-B7B86362D554}"/>
              </a:ext>
            </a:extLst>
          </p:cNvPr>
          <p:cNvSpPr>
            <a:spLocks noGrp="1"/>
          </p:cNvSpPr>
          <p:nvPr>
            <p:ph type="title"/>
          </p:nvPr>
        </p:nvSpPr>
        <p:spPr/>
        <p:txBody>
          <a:bodyPr/>
          <a:lstStyle/>
          <a:p>
            <a:r>
              <a:rPr lang="en-GB" b="1" dirty="0"/>
              <a:t>Generative Pre-Training</a:t>
            </a:r>
            <a:endParaRPr lang="en-US" b="1" dirty="0"/>
          </a:p>
        </p:txBody>
      </p:sp>
      <p:pic>
        <p:nvPicPr>
          <p:cNvPr id="4" name="Google Shape;164;p27">
            <a:extLst>
              <a:ext uri="{FF2B5EF4-FFF2-40B4-BE49-F238E27FC236}">
                <a16:creationId xmlns:a16="http://schemas.microsoft.com/office/drawing/2014/main" id="{558129D0-F814-2D91-C3A7-2D40A3410655}"/>
              </a:ext>
            </a:extLst>
          </p:cNvPr>
          <p:cNvPicPr preferRelativeResize="0"/>
          <p:nvPr/>
        </p:nvPicPr>
        <p:blipFill>
          <a:blip r:embed="rId2">
            <a:alphaModFix/>
          </a:blip>
          <a:stretch>
            <a:fillRect/>
          </a:stretch>
        </p:blipFill>
        <p:spPr>
          <a:xfrm>
            <a:off x="410686" y="1147225"/>
            <a:ext cx="6551713" cy="3863975"/>
          </a:xfrm>
          <a:prstGeom prst="rect">
            <a:avLst/>
          </a:prstGeom>
          <a:noFill/>
          <a:ln>
            <a:noFill/>
          </a:ln>
        </p:spPr>
      </p:pic>
    </p:spTree>
    <p:extLst>
      <p:ext uri="{BB962C8B-B14F-4D97-AF65-F5344CB8AC3E}">
        <p14:creationId xmlns:p14="http://schemas.microsoft.com/office/powerpoint/2010/main" val="30298123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3A4D-2499-55F6-97CF-2A406292A730}"/>
              </a:ext>
            </a:extLst>
          </p:cNvPr>
          <p:cNvSpPr>
            <a:spLocks noGrp="1"/>
          </p:cNvSpPr>
          <p:nvPr>
            <p:ph type="title"/>
          </p:nvPr>
        </p:nvSpPr>
        <p:spPr/>
        <p:txBody>
          <a:bodyPr/>
          <a:lstStyle/>
          <a:p>
            <a:r>
              <a:rPr lang="en-GB" b="1" dirty="0"/>
              <a:t>Supervised Fine-Tuning (SFT)</a:t>
            </a:r>
            <a:endParaRPr lang="en-US" b="1" dirty="0"/>
          </a:p>
        </p:txBody>
      </p:sp>
      <p:pic>
        <p:nvPicPr>
          <p:cNvPr id="5" name="Google Shape;170;p28">
            <a:extLst>
              <a:ext uri="{FF2B5EF4-FFF2-40B4-BE49-F238E27FC236}">
                <a16:creationId xmlns:a16="http://schemas.microsoft.com/office/drawing/2014/main" id="{A837A1F1-B943-D9CD-EEA9-A806CAA116CC}"/>
              </a:ext>
            </a:extLst>
          </p:cNvPr>
          <p:cNvPicPr preferRelativeResize="0"/>
          <p:nvPr/>
        </p:nvPicPr>
        <p:blipFill>
          <a:blip r:embed="rId2">
            <a:alphaModFix/>
          </a:blip>
          <a:stretch>
            <a:fillRect/>
          </a:stretch>
        </p:blipFill>
        <p:spPr>
          <a:xfrm>
            <a:off x="439612" y="1147225"/>
            <a:ext cx="5147588" cy="3856775"/>
          </a:xfrm>
          <a:prstGeom prst="rect">
            <a:avLst/>
          </a:prstGeom>
          <a:noFill/>
          <a:ln>
            <a:noFill/>
          </a:ln>
        </p:spPr>
      </p:pic>
    </p:spTree>
    <p:extLst>
      <p:ext uri="{BB962C8B-B14F-4D97-AF65-F5344CB8AC3E}">
        <p14:creationId xmlns:p14="http://schemas.microsoft.com/office/powerpoint/2010/main" val="30933334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54436-35D1-5AB3-8B4B-9E857ACA58CA}"/>
              </a:ext>
            </a:extLst>
          </p:cNvPr>
          <p:cNvSpPr>
            <a:spLocks noGrp="1"/>
          </p:cNvSpPr>
          <p:nvPr>
            <p:ph type="title"/>
          </p:nvPr>
        </p:nvSpPr>
        <p:spPr/>
        <p:txBody>
          <a:bodyPr>
            <a:noAutofit/>
          </a:bodyPr>
          <a:lstStyle/>
          <a:p>
            <a:r>
              <a:rPr lang="en-GB" sz="3200" b="1" dirty="0"/>
              <a:t>Reinforcement Learning through Human Feedback (RLHF)</a:t>
            </a:r>
            <a:endParaRPr lang="en-US" sz="3200" b="1" dirty="0"/>
          </a:p>
        </p:txBody>
      </p:sp>
      <p:pic>
        <p:nvPicPr>
          <p:cNvPr id="4" name="Google Shape;176;p29">
            <a:extLst>
              <a:ext uri="{FF2B5EF4-FFF2-40B4-BE49-F238E27FC236}">
                <a16:creationId xmlns:a16="http://schemas.microsoft.com/office/drawing/2014/main" id="{6A51696F-49CF-EB41-DB61-2599A0F1EF3B}"/>
              </a:ext>
            </a:extLst>
          </p:cNvPr>
          <p:cNvPicPr preferRelativeResize="0"/>
          <p:nvPr/>
        </p:nvPicPr>
        <p:blipFill>
          <a:blip r:embed="rId2">
            <a:alphaModFix/>
          </a:blip>
          <a:stretch>
            <a:fillRect/>
          </a:stretch>
        </p:blipFill>
        <p:spPr>
          <a:xfrm>
            <a:off x="435850" y="1147224"/>
            <a:ext cx="4884950" cy="3878375"/>
          </a:xfrm>
          <a:prstGeom prst="rect">
            <a:avLst/>
          </a:prstGeom>
          <a:noFill/>
          <a:ln>
            <a:noFill/>
          </a:ln>
        </p:spPr>
      </p:pic>
    </p:spTree>
    <p:extLst>
      <p:ext uri="{BB962C8B-B14F-4D97-AF65-F5344CB8AC3E}">
        <p14:creationId xmlns:p14="http://schemas.microsoft.com/office/powerpoint/2010/main" val="39169762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000A6EF-96C7-AB91-A5E7-704E5430332A}"/>
              </a:ext>
            </a:extLst>
          </p:cNvPr>
          <p:cNvPicPr>
            <a:picLocks noChangeAspect="1"/>
          </p:cNvPicPr>
          <p:nvPr/>
        </p:nvPicPr>
        <p:blipFill>
          <a:blip r:embed="rId2"/>
          <a:stretch>
            <a:fillRect/>
          </a:stretch>
        </p:blipFill>
        <p:spPr>
          <a:xfrm>
            <a:off x="-1" y="0"/>
            <a:ext cx="9150787" cy="5054400"/>
          </a:xfrm>
          <a:prstGeom prst="rect">
            <a:avLst/>
          </a:prstGeom>
        </p:spPr>
      </p:pic>
    </p:spTree>
    <p:extLst>
      <p:ext uri="{BB962C8B-B14F-4D97-AF65-F5344CB8AC3E}">
        <p14:creationId xmlns:p14="http://schemas.microsoft.com/office/powerpoint/2010/main" val="1819589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Clr>
                <a:schemeClr val="dk1"/>
              </a:buClr>
              <a:buSzPts val="1100"/>
              <a:buFont typeface="Arial"/>
              <a:buNone/>
            </a:pPr>
            <a:r>
              <a:rPr lang="en-GB" b="1" dirty="0"/>
              <a:t>Generative AI</a:t>
            </a:r>
            <a:endParaRPr b="1" dirty="0"/>
          </a:p>
        </p:txBody>
      </p:sp>
      <p:sp>
        <p:nvSpPr>
          <p:cNvPr id="75" name="Google Shape;75;p15"/>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76" name="Google Shape;76;p15"/>
          <p:cNvPicPr preferRelativeResize="0"/>
          <p:nvPr/>
        </p:nvPicPr>
        <p:blipFill>
          <a:blip r:embed="rId3">
            <a:alphaModFix/>
          </a:blip>
          <a:stretch>
            <a:fillRect/>
          </a:stretch>
        </p:blipFill>
        <p:spPr>
          <a:xfrm>
            <a:off x="311700" y="1225225"/>
            <a:ext cx="5574276" cy="3135525"/>
          </a:xfrm>
          <a:prstGeom prst="rect">
            <a:avLst/>
          </a:prstGeom>
          <a:noFill/>
          <a:ln>
            <a:noFill/>
          </a:ln>
        </p:spPr>
      </p:pic>
      <p:sp>
        <p:nvSpPr>
          <p:cNvPr id="77" name="Google Shape;77;p15"/>
          <p:cNvSpPr txBox="1"/>
          <p:nvPr/>
        </p:nvSpPr>
        <p:spPr>
          <a:xfrm>
            <a:off x="6031650" y="1366975"/>
            <a:ext cx="2618100" cy="17376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Open Sans"/>
              <a:buChar char="●"/>
            </a:pPr>
            <a:r>
              <a:rPr lang="en-GB" sz="2000" dirty="0">
                <a:latin typeface="Segoe UI" panose="020B0502040204020203" pitchFamily="34" charset="0"/>
                <a:ea typeface="Open Sans"/>
                <a:cs typeface="Segoe UI" panose="020B0502040204020203" pitchFamily="34" charset="0"/>
                <a:sym typeface="Open Sans"/>
              </a:rPr>
              <a:t>ChatGPT</a:t>
            </a:r>
            <a:endParaRPr sz="2000" dirty="0">
              <a:latin typeface="Segoe UI" panose="020B0502040204020203" pitchFamily="34" charset="0"/>
              <a:ea typeface="Open Sans"/>
              <a:cs typeface="Segoe UI" panose="020B0502040204020203" pitchFamily="34" charset="0"/>
              <a:sym typeface="Open Sans"/>
            </a:endParaRPr>
          </a:p>
          <a:p>
            <a:pPr marL="457200" lvl="0" indent="-317500" algn="l" rtl="0">
              <a:spcBef>
                <a:spcPts val="0"/>
              </a:spcBef>
              <a:spcAft>
                <a:spcPts val="0"/>
              </a:spcAft>
              <a:buSzPts val="1400"/>
              <a:buFont typeface="Open Sans"/>
              <a:buChar char="●"/>
            </a:pPr>
            <a:r>
              <a:rPr lang="en-GB" sz="2000" dirty="0">
                <a:latin typeface="Segoe UI" panose="020B0502040204020203" pitchFamily="34" charset="0"/>
                <a:ea typeface="Open Sans"/>
                <a:cs typeface="Segoe UI" panose="020B0502040204020203" pitchFamily="34" charset="0"/>
                <a:sym typeface="Open Sans"/>
              </a:rPr>
              <a:t>Google Bard</a:t>
            </a:r>
            <a:endParaRPr sz="2000" dirty="0">
              <a:latin typeface="Segoe UI" panose="020B0502040204020203" pitchFamily="34" charset="0"/>
              <a:ea typeface="Open Sans"/>
              <a:cs typeface="Segoe UI" panose="020B0502040204020203" pitchFamily="34" charset="0"/>
              <a:sym typeface="Open Sans"/>
            </a:endParaRPr>
          </a:p>
          <a:p>
            <a:pPr marL="457200" lvl="0" indent="-317500" algn="l" rtl="0">
              <a:spcBef>
                <a:spcPts val="0"/>
              </a:spcBef>
              <a:spcAft>
                <a:spcPts val="0"/>
              </a:spcAft>
              <a:buSzPts val="1400"/>
              <a:buFont typeface="Open Sans"/>
              <a:buChar char="●"/>
            </a:pPr>
            <a:r>
              <a:rPr lang="en-GB" sz="2000" dirty="0">
                <a:latin typeface="Segoe UI" panose="020B0502040204020203" pitchFamily="34" charset="0"/>
                <a:ea typeface="Open Sans"/>
                <a:cs typeface="Segoe UI" panose="020B0502040204020203" pitchFamily="34" charset="0"/>
                <a:sym typeface="Open Sans"/>
              </a:rPr>
              <a:t>Meta Llama 2</a:t>
            </a:r>
          </a:p>
          <a:p>
            <a:pPr marL="457200" lvl="0" indent="-317500" algn="l" rtl="0">
              <a:spcBef>
                <a:spcPts val="0"/>
              </a:spcBef>
              <a:spcAft>
                <a:spcPts val="0"/>
              </a:spcAft>
              <a:buSzPts val="1400"/>
              <a:buFont typeface="Open Sans"/>
              <a:buChar char="●"/>
            </a:pPr>
            <a:r>
              <a:rPr lang="en-GB" sz="2000" dirty="0">
                <a:latin typeface="Segoe UI" panose="020B0502040204020203" pitchFamily="34" charset="0"/>
                <a:ea typeface="Open Sans"/>
                <a:cs typeface="Segoe UI" panose="020B0502040204020203" pitchFamily="34" charset="0"/>
                <a:sym typeface="Open Sans"/>
              </a:rPr>
              <a:t>Perplexity</a:t>
            </a:r>
          </a:p>
          <a:p>
            <a:pPr marL="457200" lvl="0" indent="-317500" algn="l" rtl="0">
              <a:spcBef>
                <a:spcPts val="0"/>
              </a:spcBef>
              <a:spcAft>
                <a:spcPts val="0"/>
              </a:spcAft>
              <a:buSzPts val="1400"/>
              <a:buFont typeface="Open Sans"/>
              <a:buChar char="●"/>
            </a:pPr>
            <a:r>
              <a:rPr lang="en-GB" sz="2000" dirty="0">
                <a:latin typeface="Segoe UI" panose="020B0502040204020203" pitchFamily="34" charset="0"/>
                <a:ea typeface="Open Sans"/>
                <a:cs typeface="Segoe UI" panose="020B0502040204020203" pitchFamily="34" charset="0"/>
                <a:sym typeface="Open Sans"/>
              </a:rPr>
              <a:t>Claude</a:t>
            </a:r>
            <a:endParaRPr sz="2000" dirty="0">
              <a:latin typeface="Segoe UI" panose="020B0502040204020203" pitchFamily="34" charset="0"/>
              <a:ea typeface="Open Sans"/>
              <a:cs typeface="Segoe UI" panose="020B0502040204020203" pitchFamily="34" charset="0"/>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48D1FD5-8253-442B-3337-C281D54609BA}"/>
              </a:ext>
            </a:extLst>
          </p:cNvPr>
          <p:cNvPicPr>
            <a:picLocks noChangeAspect="1"/>
          </p:cNvPicPr>
          <p:nvPr/>
        </p:nvPicPr>
        <p:blipFill>
          <a:blip r:embed="rId2"/>
          <a:stretch>
            <a:fillRect/>
          </a:stretch>
        </p:blipFill>
        <p:spPr>
          <a:xfrm>
            <a:off x="1604" y="0"/>
            <a:ext cx="9142396" cy="5047199"/>
          </a:xfrm>
          <a:prstGeom prst="rect">
            <a:avLst/>
          </a:prstGeom>
        </p:spPr>
      </p:pic>
    </p:spTree>
    <p:extLst>
      <p:ext uri="{BB962C8B-B14F-4D97-AF65-F5344CB8AC3E}">
        <p14:creationId xmlns:p14="http://schemas.microsoft.com/office/powerpoint/2010/main" val="37958202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6"/>
          <p:cNvSpPr txBox="1">
            <a:spLocks noGrp="1"/>
          </p:cNvSpPr>
          <p:nvPr>
            <p:ph type="title"/>
          </p:nvPr>
        </p:nvSpPr>
        <p:spPr>
          <a:xfrm>
            <a:off x="2960700" y="2038150"/>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b="1" dirty="0"/>
              <a:t>Generative Model</a:t>
            </a:r>
            <a:endParaRPr b="1" dirty="0"/>
          </a:p>
        </p:txBody>
      </p:sp>
      <p:sp>
        <p:nvSpPr>
          <p:cNvPr id="89" name="Google Shape;89;p17"/>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90" name="Google Shape;90;p17"/>
          <p:cNvPicPr preferRelativeResize="0"/>
          <p:nvPr/>
        </p:nvPicPr>
        <p:blipFill>
          <a:blip r:embed="rId3">
            <a:alphaModFix/>
          </a:blip>
          <a:stretch>
            <a:fillRect/>
          </a:stretch>
        </p:blipFill>
        <p:spPr>
          <a:xfrm>
            <a:off x="3322150" y="2070625"/>
            <a:ext cx="2300150" cy="1380100"/>
          </a:xfrm>
          <a:prstGeom prst="rect">
            <a:avLst/>
          </a:prstGeom>
          <a:noFill/>
          <a:ln>
            <a:noFill/>
          </a:ln>
        </p:spPr>
      </p:pic>
      <p:sp>
        <p:nvSpPr>
          <p:cNvPr id="91" name="Google Shape;91;p17"/>
          <p:cNvSpPr/>
          <p:nvPr/>
        </p:nvSpPr>
        <p:spPr>
          <a:xfrm>
            <a:off x="1961625" y="2587200"/>
            <a:ext cx="1243500" cy="324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rage"/>
              <a:ea typeface="Average"/>
              <a:cs typeface="Average"/>
              <a:sym typeface="Average"/>
            </a:endParaRPr>
          </a:p>
        </p:txBody>
      </p:sp>
      <p:sp>
        <p:nvSpPr>
          <p:cNvPr id="92" name="Google Shape;92;p17"/>
          <p:cNvSpPr txBox="1"/>
          <p:nvPr/>
        </p:nvSpPr>
        <p:spPr>
          <a:xfrm>
            <a:off x="903500" y="2536950"/>
            <a:ext cx="941100" cy="42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Average"/>
                <a:ea typeface="Average"/>
                <a:cs typeface="Average"/>
                <a:sym typeface="Average"/>
              </a:rPr>
              <a:t>Questions</a:t>
            </a:r>
            <a:endParaRPr sz="1200" dirty="0">
              <a:solidFill>
                <a:schemeClr val="dk1"/>
              </a:solidFill>
              <a:latin typeface="Average"/>
              <a:ea typeface="Average"/>
              <a:cs typeface="Average"/>
              <a:sym typeface="Average"/>
            </a:endParaRPr>
          </a:p>
        </p:txBody>
      </p:sp>
      <p:sp>
        <p:nvSpPr>
          <p:cNvPr id="93" name="Google Shape;93;p17"/>
          <p:cNvSpPr/>
          <p:nvPr/>
        </p:nvSpPr>
        <p:spPr>
          <a:xfrm>
            <a:off x="5739325" y="2637450"/>
            <a:ext cx="1243500" cy="324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rage"/>
              <a:ea typeface="Average"/>
              <a:cs typeface="Average"/>
              <a:sym typeface="Average"/>
            </a:endParaRPr>
          </a:p>
        </p:txBody>
      </p:sp>
      <p:sp>
        <p:nvSpPr>
          <p:cNvPr id="94" name="Google Shape;94;p17"/>
          <p:cNvSpPr txBox="1"/>
          <p:nvPr/>
        </p:nvSpPr>
        <p:spPr>
          <a:xfrm>
            <a:off x="7164775" y="2587200"/>
            <a:ext cx="1021500" cy="42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chemeClr val="dk1"/>
                </a:solidFill>
                <a:latin typeface="Average"/>
                <a:ea typeface="Average"/>
                <a:cs typeface="Average"/>
                <a:sym typeface="Average"/>
              </a:rPr>
              <a:t>Responses</a:t>
            </a:r>
            <a:endParaRPr dirty="0">
              <a:solidFill>
                <a:schemeClr val="dk1"/>
              </a:solidFill>
              <a:latin typeface="Average"/>
              <a:ea typeface="Average"/>
              <a:cs typeface="Average"/>
              <a:sym typeface="Averag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b="1" dirty="0"/>
              <a:t>What is Generative AI?</a:t>
            </a:r>
            <a:endParaRPr b="1" dirty="0"/>
          </a:p>
        </p:txBody>
      </p:sp>
      <p:sp>
        <p:nvSpPr>
          <p:cNvPr id="83" name="Google Shape;83;p16"/>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400" dirty="0">
                <a:solidFill>
                  <a:schemeClr val="tx1">
                    <a:lumMod val="85000"/>
                    <a:lumOff val="15000"/>
                  </a:schemeClr>
                </a:solidFill>
                <a:latin typeface="Segoe UI" panose="020B0502040204020203" pitchFamily="34" charset="0"/>
                <a:cs typeface="Segoe UI" panose="020B0502040204020203" pitchFamily="34" charset="0"/>
              </a:rPr>
              <a:t>Generative AI generate new data based on training sample. Generative model can generate Image, Text, Audio, Videos etc data as output.</a:t>
            </a:r>
            <a:endParaRPr sz="2400" dirty="0">
              <a:solidFill>
                <a:schemeClr val="tx1">
                  <a:lumMod val="85000"/>
                  <a:lumOff val="15000"/>
                </a:schemeClr>
              </a:solidFill>
              <a:latin typeface="Segoe UI" panose="020B0502040204020203" pitchFamily="34" charset="0"/>
              <a:cs typeface="Segoe UI" panose="020B0502040204020203" pitchFamily="34" charset="0"/>
            </a:endParaRPr>
          </a:p>
          <a:p>
            <a:pPr marL="0" lvl="0" indent="0" algn="l" rtl="0">
              <a:spcBef>
                <a:spcPts val="1200"/>
              </a:spcBef>
              <a:spcAft>
                <a:spcPts val="0"/>
              </a:spcAft>
              <a:buNone/>
            </a:pPr>
            <a:r>
              <a:rPr lang="en-GB" sz="2400" dirty="0">
                <a:solidFill>
                  <a:schemeClr val="tx1">
                    <a:lumMod val="85000"/>
                    <a:lumOff val="15000"/>
                  </a:schemeClr>
                </a:solidFill>
                <a:latin typeface="Segoe UI" panose="020B0502040204020203" pitchFamily="34" charset="0"/>
                <a:cs typeface="Segoe UI" panose="020B0502040204020203" pitchFamily="34" charset="0"/>
              </a:rPr>
              <a:t>Generative Model you can divide into two major segment</a:t>
            </a:r>
            <a:endParaRPr sz="2400" dirty="0">
              <a:solidFill>
                <a:schemeClr val="tx1">
                  <a:lumMod val="85000"/>
                  <a:lumOff val="15000"/>
                </a:schemeClr>
              </a:solidFill>
              <a:latin typeface="Segoe UI" panose="020B0502040204020203" pitchFamily="34" charset="0"/>
              <a:cs typeface="Segoe UI" panose="020B0502040204020203" pitchFamily="34" charset="0"/>
            </a:endParaRPr>
          </a:p>
          <a:p>
            <a:pPr marL="457200" lvl="0" indent="-342900" algn="l" rtl="0">
              <a:spcBef>
                <a:spcPts val="1200"/>
              </a:spcBef>
              <a:spcAft>
                <a:spcPts val="0"/>
              </a:spcAft>
              <a:buClr>
                <a:srgbClr val="0C343D"/>
              </a:buClr>
              <a:buSzPts val="1800"/>
              <a:buChar char="-"/>
            </a:pPr>
            <a:r>
              <a:rPr lang="en-GB" sz="2400" dirty="0">
                <a:solidFill>
                  <a:schemeClr val="tx1">
                    <a:lumMod val="85000"/>
                    <a:lumOff val="15000"/>
                  </a:schemeClr>
                </a:solidFill>
                <a:latin typeface="Segoe UI" panose="020B0502040204020203" pitchFamily="34" charset="0"/>
                <a:cs typeface="Segoe UI" panose="020B0502040204020203" pitchFamily="34" charset="0"/>
              </a:rPr>
              <a:t>Generative unimodal</a:t>
            </a:r>
            <a:endParaRPr sz="2400" dirty="0">
              <a:solidFill>
                <a:schemeClr val="tx1">
                  <a:lumMod val="85000"/>
                  <a:lumOff val="15000"/>
                </a:schemeClr>
              </a:solidFill>
              <a:latin typeface="Segoe UI" panose="020B0502040204020203" pitchFamily="34" charset="0"/>
              <a:cs typeface="Segoe UI" panose="020B0502040204020203" pitchFamily="34" charset="0"/>
            </a:endParaRPr>
          </a:p>
          <a:p>
            <a:pPr marL="457200" lvl="0" indent="-342900" algn="l" rtl="0">
              <a:spcBef>
                <a:spcPts val="0"/>
              </a:spcBef>
              <a:spcAft>
                <a:spcPts val="0"/>
              </a:spcAft>
              <a:buClr>
                <a:srgbClr val="0C343D"/>
              </a:buClr>
              <a:buSzPts val="1800"/>
              <a:buChar char="-"/>
            </a:pPr>
            <a:r>
              <a:rPr lang="en-GB" sz="2400" dirty="0">
                <a:solidFill>
                  <a:schemeClr val="tx1">
                    <a:lumMod val="85000"/>
                    <a:lumOff val="15000"/>
                  </a:schemeClr>
                </a:solidFill>
                <a:latin typeface="Segoe UI" panose="020B0502040204020203" pitchFamily="34" charset="0"/>
                <a:cs typeface="Segoe UI" panose="020B0502040204020203" pitchFamily="34" charset="0"/>
              </a:rPr>
              <a:t>Generative Multimodal</a:t>
            </a:r>
            <a:endParaRPr sz="2400" dirty="0">
              <a:solidFill>
                <a:schemeClr val="tx1">
                  <a:lumMod val="85000"/>
                  <a:lumOff val="15000"/>
                </a:schemeClr>
              </a:solidFill>
              <a:latin typeface="Segoe UI" panose="020B0502040204020203" pitchFamily="34" charset="0"/>
              <a:cs typeface="Segoe UI" panose="020B0502040204020203"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D8E9-E604-3838-853D-0C0710254AA1}"/>
              </a:ext>
            </a:extLst>
          </p:cNvPr>
          <p:cNvSpPr>
            <a:spLocks noGrp="1"/>
          </p:cNvSpPr>
          <p:nvPr>
            <p:ph type="title"/>
          </p:nvPr>
        </p:nvSpPr>
        <p:spPr/>
        <p:txBody>
          <a:bodyPr/>
          <a:lstStyle/>
          <a:p>
            <a:r>
              <a:rPr lang="en-US" b="1" dirty="0"/>
              <a:t>Why is Generative AI Booming</a:t>
            </a:r>
          </a:p>
        </p:txBody>
      </p:sp>
      <p:sp>
        <p:nvSpPr>
          <p:cNvPr id="3" name="Text Placeholder 2">
            <a:extLst>
              <a:ext uri="{FF2B5EF4-FFF2-40B4-BE49-F238E27FC236}">
                <a16:creationId xmlns:a16="http://schemas.microsoft.com/office/drawing/2014/main" id="{CFF1CA64-3995-8F4F-F7BB-C718DCB26362}"/>
              </a:ext>
            </a:extLst>
          </p:cNvPr>
          <p:cNvSpPr>
            <a:spLocks noGrp="1"/>
          </p:cNvSpPr>
          <p:nvPr>
            <p:ph type="body" idx="1"/>
          </p:nvPr>
        </p:nvSpPr>
        <p:spPr/>
        <p:txBody>
          <a:bodyPr>
            <a:normAutofit/>
          </a:bodyPr>
          <a:lstStyle/>
          <a:p>
            <a:r>
              <a:rPr lang="en-US" sz="2800" dirty="0">
                <a:solidFill>
                  <a:schemeClr val="accent1"/>
                </a:solidFill>
                <a:latin typeface="Segoe UI" panose="020B0502040204020203" pitchFamily="34" charset="0"/>
                <a:cs typeface="Segoe UI" panose="020B0502040204020203" pitchFamily="34" charset="0"/>
              </a:rPr>
              <a:t>Transforming creativity and automation.</a:t>
            </a:r>
          </a:p>
          <a:p>
            <a:endParaRPr lang="en-US" sz="2800" dirty="0">
              <a:solidFill>
                <a:schemeClr val="accent1"/>
              </a:solidFill>
              <a:latin typeface="Segoe UI" panose="020B0502040204020203" pitchFamily="34" charset="0"/>
              <a:cs typeface="Segoe UI" panose="020B0502040204020203" pitchFamily="34" charset="0"/>
            </a:endParaRPr>
          </a:p>
          <a:p>
            <a:r>
              <a:rPr lang="en-US" sz="2800" dirty="0">
                <a:solidFill>
                  <a:schemeClr val="accent4"/>
                </a:solidFill>
                <a:latin typeface="Segoe UI" panose="020B0502040204020203" pitchFamily="34" charset="0"/>
                <a:cs typeface="Segoe UI" panose="020B0502040204020203" pitchFamily="34" charset="0"/>
              </a:rPr>
              <a:t>Increased Investment and Research</a:t>
            </a:r>
          </a:p>
          <a:p>
            <a:endParaRPr lang="en-US" sz="2800" dirty="0">
              <a:latin typeface="Segoe UI" panose="020B0502040204020203" pitchFamily="34" charset="0"/>
              <a:cs typeface="Segoe UI" panose="020B0502040204020203" pitchFamily="34" charset="0"/>
            </a:endParaRPr>
          </a:p>
          <a:p>
            <a:r>
              <a:rPr lang="en-US" sz="2800" dirty="0">
                <a:solidFill>
                  <a:schemeClr val="accent2">
                    <a:lumMod val="75000"/>
                  </a:schemeClr>
                </a:solidFill>
                <a:latin typeface="Segoe UI" panose="020B0502040204020203" pitchFamily="34" charset="0"/>
                <a:cs typeface="Segoe UI" panose="020B0502040204020203" pitchFamily="34" charset="0"/>
              </a:rPr>
              <a:t>Applications across various industries</a:t>
            </a:r>
          </a:p>
        </p:txBody>
      </p:sp>
    </p:spTree>
    <p:extLst>
      <p:ext uri="{BB962C8B-B14F-4D97-AF65-F5344CB8AC3E}">
        <p14:creationId xmlns:p14="http://schemas.microsoft.com/office/powerpoint/2010/main" val="575398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8"/>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Clr>
                <a:schemeClr val="dk1"/>
              </a:buClr>
              <a:buSzPts val="1100"/>
              <a:buFont typeface="Arial"/>
              <a:buNone/>
            </a:pPr>
            <a:r>
              <a:rPr lang="en-GB" b="1" dirty="0"/>
              <a:t>Where Generative AI Exists</a:t>
            </a:r>
            <a:endParaRPr b="1" dirty="0"/>
          </a:p>
        </p:txBody>
      </p:sp>
      <p:sp>
        <p:nvSpPr>
          <p:cNvPr id="100" name="Google Shape;100;p18"/>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01" name="Google Shape;101;p18"/>
          <p:cNvPicPr preferRelativeResize="0"/>
          <p:nvPr/>
        </p:nvPicPr>
        <p:blipFill>
          <a:blip r:embed="rId3">
            <a:alphaModFix/>
          </a:blip>
          <a:stretch>
            <a:fillRect/>
          </a:stretch>
        </p:blipFill>
        <p:spPr>
          <a:xfrm>
            <a:off x="311700" y="1225224"/>
            <a:ext cx="2738875" cy="2425175"/>
          </a:xfrm>
          <a:prstGeom prst="rect">
            <a:avLst/>
          </a:prstGeom>
          <a:noFill/>
          <a:ln>
            <a:noFill/>
          </a:ln>
        </p:spPr>
      </p:pic>
      <p:sp>
        <p:nvSpPr>
          <p:cNvPr id="102" name="Google Shape;102;p18"/>
          <p:cNvSpPr txBox="1"/>
          <p:nvPr/>
        </p:nvSpPr>
        <p:spPr>
          <a:xfrm>
            <a:off x="3050575" y="1428775"/>
            <a:ext cx="4935000" cy="28035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Open Sans"/>
              <a:buChar char="●"/>
            </a:pPr>
            <a:r>
              <a:rPr lang="en-GB" sz="1800" dirty="0">
                <a:latin typeface="Segoe UI" panose="020B0502040204020203" pitchFamily="34" charset="0"/>
                <a:ea typeface="Open Sans"/>
                <a:cs typeface="Segoe UI" panose="020B0502040204020203" pitchFamily="34" charset="0"/>
                <a:sym typeface="Open Sans"/>
              </a:rPr>
              <a:t>Machine Learning is the subset of Artificial Intelligence</a:t>
            </a:r>
            <a:endParaRPr sz="1800" dirty="0">
              <a:latin typeface="Segoe UI" panose="020B0502040204020203" pitchFamily="34" charset="0"/>
              <a:ea typeface="Open Sans"/>
              <a:cs typeface="Segoe UI" panose="020B0502040204020203" pitchFamily="34" charset="0"/>
              <a:sym typeface="Open Sans"/>
            </a:endParaRPr>
          </a:p>
          <a:p>
            <a:pPr marL="457200" lvl="0" indent="0" algn="l" rtl="0">
              <a:spcBef>
                <a:spcPts val="0"/>
              </a:spcBef>
              <a:spcAft>
                <a:spcPts val="0"/>
              </a:spcAft>
              <a:buNone/>
            </a:pPr>
            <a:endParaRPr sz="1800" dirty="0">
              <a:latin typeface="Segoe UI" panose="020B0502040204020203" pitchFamily="34" charset="0"/>
              <a:ea typeface="Open Sans"/>
              <a:cs typeface="Segoe UI" panose="020B0502040204020203" pitchFamily="34" charset="0"/>
              <a:sym typeface="Open Sans"/>
            </a:endParaRPr>
          </a:p>
          <a:p>
            <a:pPr marL="457200" lvl="0" indent="-317500" algn="l" rtl="0">
              <a:spcBef>
                <a:spcPts val="0"/>
              </a:spcBef>
              <a:spcAft>
                <a:spcPts val="0"/>
              </a:spcAft>
              <a:buSzPts val="1400"/>
              <a:buFont typeface="Open Sans"/>
              <a:buChar char="●"/>
            </a:pPr>
            <a:r>
              <a:rPr lang="en-GB" sz="1800" dirty="0">
                <a:latin typeface="Segoe UI" panose="020B0502040204020203" pitchFamily="34" charset="0"/>
                <a:ea typeface="Open Sans"/>
                <a:cs typeface="Segoe UI" panose="020B0502040204020203" pitchFamily="34" charset="0"/>
                <a:sym typeface="Open Sans"/>
              </a:rPr>
              <a:t>Deep Learning is the subset of Machine Learning</a:t>
            </a:r>
            <a:endParaRPr sz="1800" dirty="0">
              <a:latin typeface="Segoe UI" panose="020B0502040204020203" pitchFamily="34" charset="0"/>
              <a:ea typeface="Open Sans"/>
              <a:cs typeface="Segoe UI" panose="020B0502040204020203" pitchFamily="34" charset="0"/>
              <a:sym typeface="Open Sans"/>
            </a:endParaRPr>
          </a:p>
          <a:p>
            <a:pPr marL="457200" lvl="0" indent="0" algn="l" rtl="0">
              <a:spcBef>
                <a:spcPts val="0"/>
              </a:spcBef>
              <a:spcAft>
                <a:spcPts val="0"/>
              </a:spcAft>
              <a:buNone/>
            </a:pPr>
            <a:endParaRPr sz="1800" dirty="0">
              <a:latin typeface="Segoe UI" panose="020B0502040204020203" pitchFamily="34" charset="0"/>
              <a:ea typeface="Open Sans"/>
              <a:cs typeface="Segoe UI" panose="020B0502040204020203" pitchFamily="34" charset="0"/>
              <a:sym typeface="Open Sans"/>
            </a:endParaRPr>
          </a:p>
          <a:p>
            <a:pPr marL="457200" lvl="0" indent="-317500" algn="l" rtl="0">
              <a:spcBef>
                <a:spcPts val="0"/>
              </a:spcBef>
              <a:spcAft>
                <a:spcPts val="0"/>
              </a:spcAft>
              <a:buSzPts val="1400"/>
              <a:buFont typeface="Open Sans"/>
              <a:buChar char="●"/>
            </a:pPr>
            <a:r>
              <a:rPr lang="en-GB" sz="1800" dirty="0">
                <a:latin typeface="Segoe UI" panose="020B0502040204020203" pitchFamily="34" charset="0"/>
                <a:ea typeface="Open Sans"/>
                <a:cs typeface="Segoe UI" panose="020B0502040204020203" pitchFamily="34" charset="0"/>
                <a:sym typeface="Open Sans"/>
              </a:rPr>
              <a:t>Generative AI is the subset of Deep Learning </a:t>
            </a:r>
            <a:endParaRPr sz="1800" dirty="0">
              <a:latin typeface="Segoe UI" panose="020B0502040204020203" pitchFamily="34" charset="0"/>
              <a:ea typeface="Open Sans"/>
              <a:cs typeface="Segoe UI" panose="020B0502040204020203" pitchFamily="34" charset="0"/>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b="1" dirty="0"/>
              <a:t>Discriminative vs Generative Model</a:t>
            </a:r>
            <a:endParaRPr b="1" dirty="0"/>
          </a:p>
        </p:txBody>
      </p:sp>
      <p:pic>
        <p:nvPicPr>
          <p:cNvPr id="108" name="Google Shape;108;p19"/>
          <p:cNvPicPr preferRelativeResize="0"/>
          <p:nvPr/>
        </p:nvPicPr>
        <p:blipFill>
          <a:blip r:embed="rId3">
            <a:alphaModFix/>
          </a:blip>
          <a:stretch>
            <a:fillRect/>
          </a:stretch>
        </p:blipFill>
        <p:spPr>
          <a:xfrm>
            <a:off x="500700" y="1476900"/>
            <a:ext cx="6026925" cy="2963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0"/>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Clr>
                <a:schemeClr val="dk1"/>
              </a:buClr>
              <a:buSzPts val="1100"/>
              <a:buFont typeface="Arial"/>
              <a:buNone/>
            </a:pPr>
            <a:r>
              <a:rPr lang="en-GB" b="1"/>
              <a:t>Discriminative vs Generative Model</a:t>
            </a:r>
            <a:endParaRPr b="1"/>
          </a:p>
        </p:txBody>
      </p:sp>
      <p:sp>
        <p:nvSpPr>
          <p:cNvPr id="114" name="Google Shape;114;p20"/>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15" name="Google Shape;115;p20"/>
          <p:cNvPicPr preferRelativeResize="0"/>
          <p:nvPr/>
        </p:nvPicPr>
        <p:blipFill>
          <a:blip r:embed="rId3">
            <a:alphaModFix/>
          </a:blip>
          <a:stretch>
            <a:fillRect/>
          </a:stretch>
        </p:blipFill>
        <p:spPr>
          <a:xfrm>
            <a:off x="37850" y="1270661"/>
            <a:ext cx="9144002" cy="3081828"/>
          </a:xfrm>
          <a:prstGeom prst="rect">
            <a:avLst/>
          </a:prstGeom>
          <a:noFill/>
          <a:ln>
            <a:noFill/>
          </a:ln>
        </p:spPr>
      </p:pic>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TotalTime>
  <Words>776</Words>
  <Application>Microsoft Office PowerPoint</Application>
  <PresentationFormat>On-screen Show (16:9)</PresentationFormat>
  <Paragraphs>125</Paragraphs>
  <Slides>31</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Century</vt:lpstr>
      <vt:lpstr>Segoe UI</vt:lpstr>
      <vt:lpstr>Arial</vt:lpstr>
      <vt:lpstr>Dubai Light</vt:lpstr>
      <vt:lpstr>Average</vt:lpstr>
      <vt:lpstr>Open Sans</vt:lpstr>
      <vt:lpstr>Economica</vt:lpstr>
      <vt:lpstr>Luxe</vt:lpstr>
      <vt:lpstr>Generative AI</vt:lpstr>
      <vt:lpstr>What you will learn?</vt:lpstr>
      <vt:lpstr>Generative AI</vt:lpstr>
      <vt:lpstr>Generative Model</vt:lpstr>
      <vt:lpstr>What is Generative AI?</vt:lpstr>
      <vt:lpstr>Why is Generative AI Booming</vt:lpstr>
      <vt:lpstr>Where Generative AI Exists</vt:lpstr>
      <vt:lpstr>Discriminative vs Generative Model</vt:lpstr>
      <vt:lpstr>Discriminative vs Generative Model</vt:lpstr>
      <vt:lpstr>What is LLMs?</vt:lpstr>
      <vt:lpstr>Application Areas</vt:lpstr>
      <vt:lpstr>What is LLMs?</vt:lpstr>
      <vt:lpstr>Why we call it Large Language Model?</vt:lpstr>
      <vt:lpstr>What LLMs Powerful?</vt:lpstr>
      <vt:lpstr>Generative Models</vt:lpstr>
      <vt:lpstr>Transformers: Architecture Behind LLMs</vt:lpstr>
      <vt:lpstr>Transformer Tree</vt:lpstr>
      <vt:lpstr>Few initial milestone in LLMs</vt:lpstr>
      <vt:lpstr>Famous large language models</vt:lpstr>
      <vt:lpstr>Famous Open-Source Models</vt:lpstr>
      <vt:lpstr>What is a multimodal Transformer</vt:lpstr>
      <vt:lpstr>PowerPoint Presentation</vt:lpstr>
      <vt:lpstr>Multimodal Capable Model</vt:lpstr>
      <vt:lpstr>How ChatGPT was trained?</vt:lpstr>
      <vt:lpstr>PowerPoint Presentation</vt:lpstr>
      <vt:lpstr>Generative Pre-Training</vt:lpstr>
      <vt:lpstr>Supervised Fine-Tuning (SFT)</vt:lpstr>
      <vt:lpstr>Reinforcement Learning through Human Feedback (RLHF)</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sunny</dc:creator>
  <cp:lastModifiedBy>sunny savita</cp:lastModifiedBy>
  <cp:revision>5</cp:revision>
  <dcterms:modified xsi:type="dcterms:W3CDTF">2024-11-20T14:32:48Z</dcterms:modified>
</cp:coreProperties>
</file>